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7" r:id="rId2"/>
    <p:sldId id="355" r:id="rId3"/>
    <p:sldId id="356" r:id="rId4"/>
    <p:sldId id="357" r:id="rId5"/>
    <p:sldId id="354" r:id="rId6"/>
    <p:sldId id="260" r:id="rId7"/>
    <p:sldId id="261" r:id="rId8"/>
    <p:sldId id="272" r:id="rId9"/>
    <p:sldId id="269" r:id="rId10"/>
    <p:sldId id="340" r:id="rId11"/>
    <p:sldId id="342" r:id="rId12"/>
    <p:sldId id="343" r:id="rId13"/>
    <p:sldId id="345" r:id="rId14"/>
    <p:sldId id="347" r:id="rId15"/>
    <p:sldId id="349" r:id="rId16"/>
    <p:sldId id="346" r:id="rId17"/>
    <p:sldId id="292" r:id="rId18"/>
    <p:sldId id="352" r:id="rId19"/>
    <p:sldId id="353" r:id="rId20"/>
    <p:sldId id="283" r:id="rId21"/>
    <p:sldId id="284" r:id="rId22"/>
    <p:sldId id="286" r:id="rId23"/>
    <p:sldId id="303" r:id="rId24"/>
    <p:sldId id="305" r:id="rId25"/>
    <p:sldId id="339" r:id="rId26"/>
    <p:sldId id="307" r:id="rId27"/>
    <p:sldId id="306" r:id="rId28"/>
    <p:sldId id="304" r:id="rId29"/>
    <p:sldId id="287" r:id="rId30"/>
    <p:sldId id="309" r:id="rId31"/>
    <p:sldId id="289" r:id="rId32"/>
    <p:sldId id="290" r:id="rId33"/>
    <p:sldId id="301" r:id="rId34"/>
    <p:sldId id="330" r:id="rId35"/>
    <p:sldId id="332" r:id="rId36"/>
    <p:sldId id="331" r:id="rId37"/>
    <p:sldId id="333" r:id="rId38"/>
    <p:sldId id="334" r:id="rId39"/>
    <p:sldId id="335" r:id="rId40"/>
    <p:sldId id="336" r:id="rId41"/>
    <p:sldId id="337" r:id="rId42"/>
    <p:sldId id="338" r:id="rId43"/>
    <p:sldId id="285" r:id="rId44"/>
    <p:sldId id="358" r:id="rId45"/>
    <p:sldId id="299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9" autoAdjust="0"/>
    <p:restoredTop sz="94660"/>
  </p:normalViewPr>
  <p:slideViewPr>
    <p:cSldViewPr snapToGrid="0">
      <p:cViewPr>
        <p:scale>
          <a:sx n="70" d="100"/>
          <a:sy n="70" d="100"/>
        </p:scale>
        <p:origin x="256" y="-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68908-0F6D-4CDE-89D4-45D7AD8D60E9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DFB22-A412-438F-B275-00607A3AF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78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C55ED153-9C1A-437D-9020-08A14DB4F6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891512DC-BFE9-404C-BFF4-A1B72FE15A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CA388-54BF-4F64-B986-01FA7BCB14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751F08E-818F-4A92-82B0-E6CFE9C46397}" type="slidenum">
              <a:rPr lang="en-US" altLang="en-US">
                <a:latin typeface="Calibri" panose="020F0502020204030204" pitchFamily="34" charset="0"/>
              </a:rPr>
              <a:pPr eaLnBrk="1" hangingPunct="1"/>
              <a:t>39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7EACD02C-A246-4F60-961F-3FDEC8BBF7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0E9E3E1D-BC51-470B-AD98-41D37E019B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F3502FB4-AC5F-412C-9422-4ADC0BF34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24C8041-96E7-4C5B-B502-4A02DB8A5CBE}" type="slidenum">
              <a:rPr lang="en-US" altLang="en-US">
                <a:latin typeface="Calibri" panose="020F0502020204030204" pitchFamily="34" charset="0"/>
              </a:rPr>
              <a:pPr eaLnBrk="1" hangingPunct="1"/>
              <a:t>43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341F5107-B73E-447A-889A-75F3EFF531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EB3DFCF8-D058-40C7-B1DC-41C8BC27A0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D0063-B28F-4942-887C-3172DF6BC3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2FCB84-44C8-4757-8B88-BBBDB2DB7B0F}" type="slidenum">
              <a:rPr lang="en-US" altLang="en-US"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4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8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5788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15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5415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7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17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35164"/>
            <a:ext cx="5384800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35164"/>
            <a:ext cx="5384800" cy="4389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7F37433D-33E1-4980-A1D3-FE7BDCEF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8B6469E0-D90B-4D45-9C81-AE751F5A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0575D036-470C-4553-A0D1-E159C025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0E5F7-4608-4B87-BFFF-673FD27CD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202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6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5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5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7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8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52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70D15-F3E0-4B51-8DE9-A2F906F981DE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E88D264-C2EC-4C7B-86E6-463EAFC03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5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eohfs.health.gov.lk/food/index.php?option=com_content&amp;view=article&amp;id=18&amp;Itemid=159&amp;lang=e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PM.do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Lets%20see%20how%20.ppt" TargetMode="Externa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Be%20an%20informed.ppt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280A-43D3-47B1-8E9D-C869F38E34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390526"/>
            <a:ext cx="9486900" cy="26289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sz="3200" dirty="0">
                <a:solidFill>
                  <a:srgbClr val="FF0066"/>
                </a:solidFill>
                <a:latin typeface="Arial Black" pitchFamily="34" charset="0"/>
              </a:rPr>
              <a:t>Food, Drug and Nutrition related Issues with role of civil Society</a:t>
            </a:r>
            <a:br>
              <a:rPr lang="en-US" sz="3200" dirty="0">
                <a:solidFill>
                  <a:srgbClr val="FF0066"/>
                </a:solidFill>
                <a:latin typeface="FMMalithi" panose="00000400000000000000" pitchFamily="2" charset="0"/>
              </a:rPr>
            </a:br>
            <a:r>
              <a:rPr lang="en-US" sz="3200" dirty="0" err="1">
                <a:solidFill>
                  <a:srgbClr val="C00000"/>
                </a:solidFill>
                <a:latin typeface="FMMalithi" panose="00000400000000000000" pitchFamily="2" charset="0"/>
              </a:rPr>
              <a:t>wdydr</a:t>
            </a:r>
            <a:r>
              <a:rPr lang="en-US" sz="3200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FMMalithi" panose="00000400000000000000" pitchFamily="2" charset="0"/>
              </a:rPr>
              <a:t>fT!IO</a:t>
            </a:r>
            <a:r>
              <a:rPr lang="en-US" sz="3200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FMMalithi" panose="00000400000000000000" pitchFamily="2" charset="0"/>
              </a:rPr>
              <a:t>iy</a:t>
            </a:r>
            <a:r>
              <a:rPr lang="en-US" sz="3200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FMMalithi" panose="00000400000000000000" pitchFamily="2" charset="0"/>
              </a:rPr>
              <a:t>fmdaIK</a:t>
            </a:r>
            <a:r>
              <a:rPr lang="en-US" sz="3200" dirty="0">
                <a:solidFill>
                  <a:srgbClr val="C00000"/>
                </a:solidFill>
                <a:latin typeface="FMMalithi" panose="00000400000000000000" pitchFamily="2" charset="0"/>
              </a:rPr>
              <a:t> .</a:t>
            </a:r>
            <a:r>
              <a:rPr lang="en-US" sz="3200" dirty="0" err="1">
                <a:solidFill>
                  <a:srgbClr val="C00000"/>
                </a:solidFill>
                <a:latin typeface="FMMalithi" panose="00000400000000000000" pitchFamily="2" charset="0"/>
              </a:rPr>
              <a:t>eg</a:t>
            </a:r>
            <a:r>
              <a:rPr lang="en-US" sz="3200" dirty="0">
                <a:solidFill>
                  <a:srgbClr val="C00000"/>
                </a:solidFill>
                <a:latin typeface="FMMalithi" panose="00000400000000000000" pitchFamily="2" charset="0"/>
              </a:rPr>
              <a:t>`: ;=&lt; </a:t>
            </a:r>
            <a:r>
              <a:rPr lang="en-US" sz="3200" dirty="0" err="1">
                <a:solidFill>
                  <a:srgbClr val="C00000"/>
                </a:solidFill>
                <a:latin typeface="FMMalithi" panose="00000400000000000000" pitchFamily="2" charset="0"/>
              </a:rPr>
              <a:t>isú,a</a:t>
            </a:r>
            <a:r>
              <a:rPr lang="en-US" sz="3200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FMMalithi" panose="00000400000000000000" pitchFamily="2" charset="0"/>
              </a:rPr>
              <a:t>iudcfha</a:t>
            </a:r>
            <a:r>
              <a:rPr lang="en-US" sz="3200" dirty="0">
                <a:solidFill>
                  <a:srgbClr val="C00000"/>
                </a:solidFill>
                <a:latin typeface="FMMalithi" panose="00000400000000000000" pitchFamily="2" charset="0"/>
              </a:rPr>
              <a:t> ld¾h </a:t>
            </a:r>
            <a:r>
              <a:rPr lang="en-US" sz="3200" dirty="0" err="1">
                <a:solidFill>
                  <a:srgbClr val="C00000"/>
                </a:solidFill>
                <a:latin typeface="FMMalithi" panose="00000400000000000000" pitchFamily="2" charset="0"/>
              </a:rPr>
              <a:t>Ndrh</a:t>
            </a:r>
            <a:endParaRPr lang="en-US" sz="3200" dirty="0">
              <a:solidFill>
                <a:srgbClr val="C00000"/>
              </a:solidFill>
              <a:latin typeface="FMMalithi" panose="00000400000000000000" pitchFamily="2" charset="0"/>
            </a:endParaRPr>
          </a:p>
        </p:txBody>
      </p:sp>
      <p:sp>
        <p:nvSpPr>
          <p:cNvPr id="9219" name="Subtitle 2">
            <a:extLst>
              <a:ext uri="{FF2B5EF4-FFF2-40B4-BE49-F238E27FC236}">
                <a16:creationId xmlns:a16="http://schemas.microsoft.com/office/drawing/2014/main" id="{74A37F46-3943-4732-AA64-A09653A394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4625" y="4791075"/>
            <a:ext cx="7397750" cy="1295400"/>
          </a:xfrm>
        </p:spPr>
        <p:txBody>
          <a:bodyPr>
            <a:noAutofit/>
          </a:bodyPr>
          <a:lstStyle/>
          <a:p>
            <a:pPr algn="l"/>
            <a:r>
              <a:rPr lang="en-US" altLang="en-US" b="1" u="sng" dirty="0">
                <a:solidFill>
                  <a:srgbClr val="000099"/>
                </a:solidFill>
              </a:rPr>
              <a:t>P.MADARASINGHE</a:t>
            </a:r>
            <a:endParaRPr lang="en-US" altLang="en-US" dirty="0">
              <a:solidFill>
                <a:srgbClr val="000099"/>
              </a:solidFill>
            </a:endParaRPr>
          </a:p>
          <a:p>
            <a:pPr algn="l"/>
            <a:r>
              <a:rPr lang="en-US" altLang="en-US" b="1" dirty="0" err="1">
                <a:solidFill>
                  <a:srgbClr val="000099"/>
                </a:solidFill>
              </a:rPr>
              <a:t>Rtd</a:t>
            </a:r>
            <a:r>
              <a:rPr lang="en-US" altLang="en-US" b="1" dirty="0">
                <a:solidFill>
                  <a:srgbClr val="000099"/>
                </a:solidFill>
              </a:rPr>
              <a:t>. Assistant Director, Food Control Administration, </a:t>
            </a:r>
            <a:endParaRPr lang="en-US" altLang="en-US" dirty="0">
              <a:solidFill>
                <a:srgbClr val="000099"/>
              </a:solidFill>
            </a:endParaRPr>
          </a:p>
          <a:p>
            <a:pPr algn="l"/>
            <a:r>
              <a:rPr lang="en-US" altLang="en-US" b="1" dirty="0">
                <a:solidFill>
                  <a:srgbClr val="000099"/>
                </a:solidFill>
              </a:rPr>
              <a:t>Ministry of Health </a:t>
            </a:r>
            <a:endParaRPr lang="en-US" altLang="en-US" dirty="0">
              <a:solidFill>
                <a:srgbClr val="000099"/>
              </a:solidFill>
            </a:endParaRPr>
          </a:p>
          <a:p>
            <a:pPr algn="l"/>
            <a:r>
              <a:rPr lang="en-US" altLang="en-US" b="1" dirty="0">
                <a:solidFill>
                  <a:srgbClr val="000099"/>
                </a:solidFill>
              </a:rPr>
              <a:t>Director, Food Products Evaluation &amp; Consultative Services, </a:t>
            </a:r>
            <a:endParaRPr lang="en-US" alt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7654-DF5D-4826-97FF-3824E37C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Maggi- </a:t>
            </a: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lD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;%</a:t>
            </a: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Su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rildrl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ke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;'</a:t>
            </a:r>
            <a:b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</a:b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lD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;%</a:t>
            </a: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Su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j¾Kl </a:t>
            </a: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wvx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.=</a:t>
            </a: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lr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ke</a:t>
            </a:r>
            <a:r>
              <a:rPr 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;'</a:t>
            </a:r>
            <a:br>
              <a:rPr lang="en-US" dirty="0">
                <a:latin typeface="FMMalithi" panose="00000400000000000000" pitchFamily="2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58A09E-6510-427D-8AA8-9BEEB7BBF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652" y="2160588"/>
            <a:ext cx="8582734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88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79177-7469-4847-B5C6-606329B0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Maggi- </a:t>
            </a:r>
            <a:r>
              <a:rPr lang="en-US" b="1" dirty="0" err="1">
                <a:latin typeface="FMMalithi" panose="00000400000000000000" pitchFamily="2" charset="0"/>
              </a:rPr>
              <a:t>lD</a:t>
            </a:r>
            <a:r>
              <a:rPr lang="en-US" b="1" dirty="0">
                <a:latin typeface="FMMalithi" panose="00000400000000000000" pitchFamily="2" charset="0"/>
              </a:rPr>
              <a:t>;%</a:t>
            </a:r>
            <a:r>
              <a:rPr lang="en-US" b="1" dirty="0" err="1">
                <a:latin typeface="FMMalithi" panose="00000400000000000000" pitchFamily="2" charset="0"/>
              </a:rPr>
              <a:t>Su</a:t>
            </a:r>
            <a:r>
              <a:rPr lang="en-US" b="1" dirty="0">
                <a:latin typeface="FMMalithi" panose="00000400000000000000" pitchFamily="2" charset="0"/>
              </a:rPr>
              <a:t> </a:t>
            </a:r>
            <a:r>
              <a:rPr lang="en-US" b="1" dirty="0" err="1">
                <a:latin typeface="FMMalithi" panose="00000400000000000000" pitchFamily="2" charset="0"/>
              </a:rPr>
              <a:t>rildrl</a:t>
            </a:r>
            <a:r>
              <a:rPr lang="en-US" b="1" dirty="0">
                <a:latin typeface="FMMalithi" panose="00000400000000000000" pitchFamily="2" charset="0"/>
              </a:rPr>
              <a:t> </a:t>
            </a:r>
            <a:r>
              <a:rPr lang="en-US" b="1" dirty="0" err="1">
                <a:latin typeface="FMMalithi" panose="00000400000000000000" pitchFamily="2" charset="0"/>
              </a:rPr>
              <a:t>ke</a:t>
            </a:r>
            <a:r>
              <a:rPr lang="en-US" b="1" dirty="0">
                <a:latin typeface="FMMalithi" panose="00000400000000000000" pitchFamily="2" charset="0"/>
              </a:rPr>
              <a:t>;'</a:t>
            </a:r>
            <a:br>
              <a:rPr lang="en-US" b="1" dirty="0">
                <a:latin typeface="FMMalithi" panose="00000400000000000000" pitchFamily="2" charset="0"/>
              </a:rPr>
            </a:br>
            <a:r>
              <a:rPr lang="en-US" b="1" dirty="0" err="1">
                <a:latin typeface="FMMalithi" panose="00000400000000000000" pitchFamily="2" charset="0"/>
              </a:rPr>
              <a:t>lD</a:t>
            </a:r>
            <a:r>
              <a:rPr lang="en-US" b="1" dirty="0">
                <a:latin typeface="FMMalithi" panose="00000400000000000000" pitchFamily="2" charset="0"/>
              </a:rPr>
              <a:t>;%</a:t>
            </a:r>
            <a:r>
              <a:rPr lang="en-US" b="1" dirty="0" err="1">
                <a:latin typeface="FMMalithi" panose="00000400000000000000" pitchFamily="2" charset="0"/>
              </a:rPr>
              <a:t>Su</a:t>
            </a:r>
            <a:r>
              <a:rPr lang="en-US" b="1" dirty="0">
                <a:latin typeface="FMMalithi" panose="00000400000000000000" pitchFamily="2" charset="0"/>
              </a:rPr>
              <a:t> j¾Kl </a:t>
            </a:r>
            <a:r>
              <a:rPr lang="en-US" b="1" dirty="0" err="1">
                <a:latin typeface="FMMalithi" panose="00000400000000000000" pitchFamily="2" charset="0"/>
              </a:rPr>
              <a:t>wvx</a:t>
            </a:r>
            <a:r>
              <a:rPr lang="en-US" b="1" dirty="0">
                <a:latin typeface="FMMalithi" panose="00000400000000000000" pitchFamily="2" charset="0"/>
              </a:rPr>
              <a:t>.=</a:t>
            </a:r>
            <a:r>
              <a:rPr lang="en-US" b="1" dirty="0" err="1">
                <a:latin typeface="FMMalithi" panose="00000400000000000000" pitchFamily="2" charset="0"/>
              </a:rPr>
              <a:t>lr</a:t>
            </a:r>
            <a:r>
              <a:rPr lang="en-US" b="1" dirty="0">
                <a:latin typeface="FMMalithi" panose="00000400000000000000" pitchFamily="2" charset="0"/>
              </a:rPr>
              <a:t> </a:t>
            </a:r>
            <a:r>
              <a:rPr lang="en-US" b="1" dirty="0" err="1">
                <a:latin typeface="FMMalithi" panose="00000400000000000000" pitchFamily="2" charset="0"/>
              </a:rPr>
              <a:t>ke</a:t>
            </a:r>
            <a:r>
              <a:rPr lang="en-US" b="1" dirty="0">
                <a:latin typeface="FMMalithi" panose="00000400000000000000" pitchFamily="2" charset="0"/>
              </a:rPr>
              <a:t>;'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052C4-44E0-4F1B-AEBA-DEB163B93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latin typeface="FMMalithi" panose="00000400000000000000" pitchFamily="2" charset="0"/>
              </a:rPr>
              <a:t>by; </a:t>
            </a:r>
            <a:r>
              <a:rPr lang="en-US" sz="2800" dirty="0" err="1">
                <a:latin typeface="FMMalithi" panose="00000400000000000000" pitchFamily="2" charset="0"/>
              </a:rPr>
              <a:t>m%ldIh</a:t>
            </a:r>
            <a:r>
              <a:rPr lang="en-US" sz="2800" dirty="0">
                <a:latin typeface="FMMalithi" panose="00000400000000000000" pitchFamily="2" charset="0"/>
              </a:rPr>
              <a:t> </a:t>
            </a:r>
            <a:r>
              <a:rPr lang="en-US" sz="2800" dirty="0" err="1">
                <a:latin typeface="FMMalithi" panose="00000400000000000000" pitchFamily="2" charset="0"/>
              </a:rPr>
              <a:t>fi!LH</a:t>
            </a:r>
            <a:r>
              <a:rPr lang="en-US" sz="2800" dirty="0">
                <a:latin typeface="FMMalithi" panose="00000400000000000000" pitchFamily="2" charset="0"/>
              </a:rPr>
              <a:t> </a:t>
            </a:r>
            <a:r>
              <a:rPr lang="en-US" sz="2800" dirty="0" err="1">
                <a:latin typeface="FMMalithi" panose="00000400000000000000" pitchFamily="2" charset="0"/>
              </a:rPr>
              <a:t>n,OdrSka</a:t>
            </a:r>
            <a:r>
              <a:rPr lang="en-US" sz="2800" dirty="0">
                <a:latin typeface="FMMalithi" panose="00000400000000000000" pitchFamily="2" charset="0"/>
              </a:rPr>
              <a:t> </a:t>
            </a:r>
            <a:r>
              <a:rPr lang="en-US" sz="2800" dirty="0" err="1">
                <a:latin typeface="FMMalithi" panose="00000400000000000000" pitchFamily="2" charset="0"/>
              </a:rPr>
              <a:t>wkqu</a:t>
            </a:r>
            <a:r>
              <a:rPr lang="en-US" sz="2800" dirty="0">
                <a:latin typeface="FMMalithi" panose="00000400000000000000" pitchFamily="2" charset="0"/>
              </a:rPr>
              <a:t>; </a:t>
            </a:r>
            <a:r>
              <a:rPr lang="en-US" sz="2800" dirty="0" err="1">
                <a:latin typeface="FMMalithi" panose="00000400000000000000" pitchFamily="2" charset="0"/>
              </a:rPr>
              <a:t>lrkjdo</a:t>
            </a:r>
            <a:r>
              <a:rPr lang="en-US" sz="2800" dirty="0">
                <a:latin typeface="FMMalithi" panose="00000400000000000000" pitchFamily="2" charset="0"/>
              </a:rPr>
              <a:t> </a:t>
            </a:r>
            <a:r>
              <a:rPr lang="en-US" sz="2800" dirty="0"/>
              <a:t>?</a:t>
            </a:r>
          </a:p>
          <a:p>
            <a:pPr eaLnBrk="1" hangingPunct="1"/>
            <a:r>
              <a:rPr lang="en-US" altLang="en-US" sz="1800" b="1" u="sng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Section 12 of the Labelling Regulations</a:t>
            </a:r>
          </a:p>
          <a:p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wdyrhl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úfYaI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.;s ,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laIKla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we;snjg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m%ldYhla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m%Odk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wdydr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n,Orhdf.a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wjirh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rys;j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f,an,hl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fyda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oekaùul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fkdl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&lt;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hq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;=h'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40EA9E-7329-4504-926B-5E1434CDA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782" y="3860499"/>
            <a:ext cx="4836343" cy="299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36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12853-52E1-4EB4-8D88-D665AB57C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526472" cy="13208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fuu</a:t>
            </a:r>
            <a:r>
              <a:rPr lang="en-US" sz="28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m%ldIh</a:t>
            </a:r>
            <a:r>
              <a:rPr lang="en-US" sz="28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fi!LH</a:t>
            </a:r>
            <a:r>
              <a:rPr lang="en-US" sz="28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n,OdrSka</a:t>
            </a:r>
            <a:r>
              <a:rPr lang="en-US" sz="28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wkqu;sh</a:t>
            </a:r>
            <a:r>
              <a:rPr lang="en-US" sz="2800" b="1" dirty="0">
                <a:solidFill>
                  <a:srgbClr val="C00000"/>
                </a:solidFill>
                <a:latin typeface="FMMalithi" panose="00000400000000000000" pitchFamily="2" charset="0"/>
              </a:rPr>
              <a:t> ,</a:t>
            </a:r>
            <a:r>
              <a:rPr lang="en-US" sz="2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ndf.k</a:t>
            </a:r>
            <a:r>
              <a:rPr lang="en-US" sz="2800" b="1" dirty="0">
                <a:solidFill>
                  <a:srgbClr val="C00000"/>
                </a:solidFill>
                <a:latin typeface="FMMalithi" panose="00000400000000000000" pitchFamily="2" charset="0"/>
              </a:rPr>
              <a:t> ;</a:t>
            </a:r>
            <a:r>
              <a:rPr lang="en-US" sz="2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sfnkjdo</a:t>
            </a:r>
            <a:r>
              <a:rPr lang="en-US" sz="28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</a:rPr>
              <a:t>?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97F2-D7C6-4492-A9F9-3A54551C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4539"/>
            <a:ext cx="10949984" cy="4616823"/>
          </a:xfrm>
        </p:spPr>
        <p:txBody>
          <a:bodyPr/>
          <a:lstStyle/>
          <a:p>
            <a:pPr eaLnBrk="1" hangingPunct="1"/>
            <a:r>
              <a:rPr lang="en-US" altLang="en-US" sz="1800" b="1" u="sng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Section 12 of the Labelling Regulations</a:t>
            </a:r>
          </a:p>
          <a:p>
            <a:pPr eaLnBrk="1" hangingPunct="1"/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wdyrhl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úfYaI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.;s ,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laIKla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we;snjg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m%ldYhla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m%Odk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wdydr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n,Orhdf.a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wjirh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rys;j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f,an,hl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fyda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oekaùul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fkdl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&lt;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hq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;=h'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0661B7-9D42-4D19-89B1-2F6F3D113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38" y="2669537"/>
            <a:ext cx="8390443" cy="3773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CA2E81-E8C3-4ECB-ABEF-6E34C279A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506" y="2392717"/>
            <a:ext cx="3284999" cy="14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3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19E3-410A-4EC9-8C36-746EBFCC2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485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Milk formula for 1 to 2 years children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8E2DD-E689-49F5-B4CF-A9F980E88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6851"/>
            <a:ext cx="8596668" cy="4574512"/>
          </a:xfrm>
        </p:spPr>
        <p:txBody>
          <a:bodyPr/>
          <a:lstStyle/>
          <a:p>
            <a:r>
              <a:rPr lang="en-US" dirty="0" err="1">
                <a:latin typeface="FMMalithi" panose="00000400000000000000" pitchFamily="2" charset="0"/>
              </a:rPr>
              <a:t>jir</a:t>
            </a:r>
            <a:r>
              <a:rPr lang="en-US" dirty="0">
                <a:latin typeface="FMMalithi" panose="00000400000000000000" pitchFamily="2" charset="0"/>
              </a:rPr>
              <a:t> 1 </a:t>
            </a:r>
            <a:r>
              <a:rPr lang="en-US" dirty="0" err="1">
                <a:latin typeface="FMMalithi" panose="00000400000000000000" pitchFamily="2" charset="0"/>
              </a:rPr>
              <a:t>isg</a:t>
            </a:r>
            <a:r>
              <a:rPr lang="en-US" dirty="0">
                <a:latin typeface="FMMalithi" panose="00000400000000000000" pitchFamily="2" charset="0"/>
              </a:rPr>
              <a:t> 2 </a:t>
            </a:r>
            <a:r>
              <a:rPr lang="en-US" dirty="0" err="1">
                <a:latin typeface="FMMalithi" panose="00000400000000000000" pitchFamily="2" charset="0"/>
              </a:rPr>
              <a:t>olajd</a:t>
            </a:r>
            <a:r>
              <a:rPr lang="en-US" dirty="0">
                <a:latin typeface="FMMalithi" panose="00000400000000000000" pitchFamily="2" charset="0"/>
              </a:rPr>
              <a:t> ,</a:t>
            </a:r>
            <a:r>
              <a:rPr lang="en-US" dirty="0" err="1">
                <a:latin typeface="FMMalithi" panose="00000400000000000000" pitchFamily="2" charset="0"/>
              </a:rPr>
              <a:t>uqka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dirty="0" err="1">
                <a:latin typeface="FMMalithi" panose="00000400000000000000" pitchFamily="2" charset="0"/>
              </a:rPr>
              <a:t>ioyd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dirty="0" err="1">
                <a:latin typeface="FMMalithi" panose="00000400000000000000" pitchFamily="2" charset="0"/>
              </a:rPr>
              <a:t>jk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dirty="0" err="1">
                <a:latin typeface="FMMalithi" panose="00000400000000000000" pitchFamily="2" charset="0"/>
              </a:rPr>
              <a:t>lsrs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dirty="0" err="1">
                <a:latin typeface="FMMalithi" panose="00000400000000000000" pitchFamily="2" charset="0"/>
              </a:rPr>
              <a:t>jÜfgdarejla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dirty="0" err="1">
                <a:latin typeface="FMMalithi" panose="00000400000000000000" pitchFamily="2" charset="0"/>
              </a:rPr>
              <a:t>f,I</a:t>
            </a:r>
            <a:r>
              <a:rPr lang="en-US" dirty="0">
                <a:latin typeface="FMMalithi" panose="00000400000000000000" pitchFamily="2" charset="0"/>
              </a:rPr>
              <a:t> ix&gt;</a:t>
            </a:r>
            <a:r>
              <a:rPr lang="en-US" dirty="0" err="1">
                <a:latin typeface="FMMalithi" panose="00000400000000000000" pitchFamily="2" charset="0"/>
              </a:rPr>
              <a:t>gl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dirty="0" err="1">
                <a:latin typeface="FMMalithi" panose="00000400000000000000" pitchFamily="2" charset="0"/>
              </a:rPr>
              <a:t>we;s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dirty="0" err="1">
                <a:latin typeface="FMMalithi" panose="00000400000000000000" pitchFamily="2" charset="0"/>
              </a:rPr>
              <a:t>nj</a:t>
            </a:r>
            <a:r>
              <a:rPr lang="en-US" dirty="0">
                <a:latin typeface="FMMalithi" panose="00000400000000000000" pitchFamily="2" charset="0"/>
              </a:rPr>
              <a:t> ;</a:t>
            </a:r>
            <a:r>
              <a:rPr lang="en-US" dirty="0" err="1">
                <a:latin typeface="FMMalithi" panose="00000400000000000000" pitchFamily="2" charset="0"/>
              </a:rPr>
              <a:t>yjqre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dirty="0" err="1">
                <a:latin typeface="FMMalithi" panose="00000400000000000000" pitchFamily="2" charset="0"/>
              </a:rPr>
              <a:t>lr</a:t>
            </a:r>
            <a:r>
              <a:rPr lang="en-US" dirty="0">
                <a:latin typeface="FMMalithi" panose="00000400000000000000" pitchFamily="2" charset="0"/>
              </a:rPr>
              <a:t> </a:t>
            </a:r>
            <a:r>
              <a:rPr lang="en-US" altLang="en-US" sz="1800" b="1" u="sng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Section 12 of the Labelling Regulations </a:t>
            </a:r>
            <a:r>
              <a:rPr lang="en-US" altLang="en-US" sz="1800" b="1" u="sng" dirty="0" err="1">
                <a:solidFill>
                  <a:srgbClr val="002060"/>
                </a:solidFill>
                <a:latin typeface="FMMalithi" panose="00000400000000000000" pitchFamily="2" charset="0"/>
                <a:cs typeface="Courier New" panose="02070309020205020404" pitchFamily="49" charset="0"/>
              </a:rPr>
              <a:t>hgf;a</a:t>
            </a:r>
            <a:r>
              <a:rPr lang="en-US" altLang="en-US" sz="1800" b="1" u="sng" dirty="0">
                <a:solidFill>
                  <a:srgbClr val="002060"/>
                </a:solidFill>
                <a:latin typeface="FMMalithi" panose="00000400000000000000" pitchFamily="2" charset="0"/>
                <a:cs typeface="Courier New" panose="02070309020205020404" pitchFamily="49" charset="0"/>
              </a:rPr>
              <a:t> </a:t>
            </a:r>
            <a:r>
              <a:rPr lang="en-US" altLang="en-US" sz="1800" b="1" u="sng" dirty="0" err="1">
                <a:solidFill>
                  <a:srgbClr val="002060"/>
                </a:solidFill>
                <a:latin typeface="FMMalithi" panose="00000400000000000000" pitchFamily="2" charset="0"/>
                <a:cs typeface="Courier New" panose="02070309020205020404" pitchFamily="49" charset="0"/>
              </a:rPr>
              <a:t>wjiirh</a:t>
            </a:r>
            <a:r>
              <a:rPr lang="en-US" altLang="en-US" sz="1800" b="1" u="sng" dirty="0">
                <a:solidFill>
                  <a:srgbClr val="002060"/>
                </a:solidFill>
                <a:latin typeface="FMMalithi" panose="00000400000000000000" pitchFamily="2" charset="0"/>
                <a:cs typeface="Courier New" panose="02070309020205020404" pitchFamily="49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  <a:latin typeface="FMMalithi" panose="00000400000000000000" pitchFamily="2" charset="0"/>
              </a:rPr>
              <a:t>,</a:t>
            </a:r>
            <a:r>
              <a:rPr lang="en-US" sz="1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ndf.k</a:t>
            </a:r>
            <a:r>
              <a:rPr lang="en-US" sz="1800" b="1" dirty="0">
                <a:solidFill>
                  <a:srgbClr val="C00000"/>
                </a:solidFill>
                <a:latin typeface="FMMalithi" panose="00000400000000000000" pitchFamily="2" charset="0"/>
              </a:rPr>
              <a:t> ;</a:t>
            </a:r>
            <a:r>
              <a:rPr lang="en-US" sz="18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sfnkjdo</a:t>
            </a:r>
            <a:r>
              <a:rPr lang="en-US" sz="18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? </a:t>
            </a:r>
            <a:r>
              <a:rPr lang="en-US" altLang="en-US" sz="1800" b="1" u="sng" dirty="0">
                <a:solidFill>
                  <a:srgbClr val="002060"/>
                </a:solidFill>
                <a:latin typeface="FMMalithi" panose="00000400000000000000" pitchFamily="2" charset="0"/>
                <a:cs typeface="Courier New" panose="02070309020205020404" pitchFamily="49" charset="0"/>
              </a:rPr>
              <a:t> </a:t>
            </a:r>
            <a:endParaRPr lang="en-US" altLang="en-US" sz="1800" b="1" u="sng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wdyrhl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úfYaI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.;s ,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laIKla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we;snjg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m%ldYhla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m%Odk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wdydr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n,Orhdf.a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wjirh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rys;j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f,an,hl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fyda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oekaùul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fkdl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&lt;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hq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;=h'</a:t>
            </a:r>
          </a:p>
          <a:p>
            <a:endParaRPr lang="en-US" dirty="0">
              <a:latin typeface="FMMalithi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011DF-D2D2-4FC2-94B2-A12E6B68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3207123"/>
            <a:ext cx="5576877" cy="322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91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AC325-47F1-4BF8-A11E-0E68A949F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68D97-D76F-46B2-AF6A-B953D1C63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D7B22-0317-413D-AE0C-2DCB0F7F1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" y="0"/>
            <a:ext cx="11920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7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942A-34AB-4E4B-A65E-06E1CA5DB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41" y="609599"/>
            <a:ext cx="11280807" cy="1469457"/>
          </a:xfrm>
        </p:spPr>
        <p:txBody>
          <a:bodyPr>
            <a:normAutofit fontScale="90000"/>
          </a:bodyPr>
          <a:lstStyle/>
          <a:p>
            <a:r>
              <a:rPr lang="en-US" dirty="0"/>
              <a:t>FLORA</a:t>
            </a:r>
            <a:r>
              <a:rPr lang="en-US" b="1" dirty="0"/>
              <a:t> – </a:t>
            </a:r>
            <a:r>
              <a:rPr lang="en-US" b="1" dirty="0" err="1">
                <a:latin typeface="FMMalithi" panose="00000400000000000000" pitchFamily="2" charset="0"/>
              </a:rPr>
              <a:t>ksfrda.S</a:t>
            </a:r>
            <a:r>
              <a:rPr lang="en-US" b="1" dirty="0">
                <a:latin typeface="FMMalithi" panose="00000400000000000000" pitchFamily="2" charset="0"/>
              </a:rPr>
              <a:t> </a:t>
            </a:r>
            <a:r>
              <a:rPr lang="en-US" b="1" dirty="0" err="1">
                <a:latin typeface="FMMalithi" panose="00000400000000000000" pitchFamily="2" charset="0"/>
              </a:rPr>
              <a:t>fjkak</a:t>
            </a:r>
            <a:r>
              <a:rPr lang="en-US" b="1" dirty="0">
                <a:latin typeface="FMMalithi" panose="00000400000000000000" pitchFamily="2" charset="0"/>
              </a:rPr>
              <a:t> </a:t>
            </a:r>
            <a:r>
              <a:rPr lang="en-US" b="1" dirty="0" err="1">
                <a:latin typeface="FMMalithi" panose="00000400000000000000" pitchFamily="2" charset="0"/>
              </a:rPr>
              <a:t>fydou</a:t>
            </a:r>
            <a:r>
              <a:rPr lang="en-US" b="1" dirty="0">
                <a:latin typeface="FMMalithi" panose="00000400000000000000" pitchFamily="2" charset="0"/>
              </a:rPr>
              <a:t> </a:t>
            </a:r>
            <a:r>
              <a:rPr lang="en-US" b="1" dirty="0" err="1">
                <a:latin typeface="FMMalithi" panose="00000400000000000000" pitchFamily="2" charset="0"/>
              </a:rPr>
              <a:t>wdydrhlao</a:t>
            </a:r>
            <a:r>
              <a:rPr lang="en-US" b="1" dirty="0">
                <a:latin typeface="FMMalithi" panose="00000400000000000000" pitchFamily="2" charset="0"/>
              </a:rPr>
              <a:t> </a:t>
            </a:r>
            <a:r>
              <a:rPr lang="en-US" sz="3600" dirty="0"/>
              <a:t>?</a:t>
            </a:r>
            <a:br>
              <a:rPr lang="en-US" sz="3600" dirty="0"/>
            </a:br>
            <a:br>
              <a:rPr lang="en-US" sz="3600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534E3-FBFC-4A45-95E8-20D170AA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>
              <a:latin typeface="FMMalithi" panose="00000400000000000000" pitchFamily="2" charset="0"/>
            </a:endParaRPr>
          </a:p>
          <a:p>
            <a:pPr marL="0" indent="0">
              <a:buNone/>
            </a:pPr>
            <a:endParaRPr lang="en-US" sz="2800" dirty="0">
              <a:latin typeface="FMMalithi" panose="00000400000000000000" pitchFamily="2" charset="0"/>
            </a:endParaRPr>
          </a:p>
          <a:p>
            <a:pPr marL="0" indent="0">
              <a:buNone/>
            </a:pPr>
            <a:r>
              <a:rPr lang="en-US" sz="2800" dirty="0">
                <a:latin typeface="FMMalithi" panose="00000400000000000000" pitchFamily="2" charset="0"/>
              </a:rPr>
              <a:t>by; </a:t>
            </a:r>
            <a:r>
              <a:rPr lang="en-US" sz="2800" dirty="0" err="1">
                <a:latin typeface="FMMalithi" panose="00000400000000000000" pitchFamily="2" charset="0"/>
              </a:rPr>
              <a:t>m%ldIh</a:t>
            </a:r>
            <a:r>
              <a:rPr lang="en-US" sz="2800" dirty="0">
                <a:latin typeface="FMMalithi" panose="00000400000000000000" pitchFamily="2" charset="0"/>
              </a:rPr>
              <a:t> </a:t>
            </a:r>
            <a:r>
              <a:rPr lang="en-US" sz="2800" dirty="0" err="1">
                <a:latin typeface="FMMalithi" panose="00000400000000000000" pitchFamily="2" charset="0"/>
              </a:rPr>
              <a:t>fi!LH</a:t>
            </a:r>
            <a:r>
              <a:rPr lang="en-US" sz="2800" dirty="0">
                <a:latin typeface="FMMalithi" panose="00000400000000000000" pitchFamily="2" charset="0"/>
              </a:rPr>
              <a:t> </a:t>
            </a:r>
            <a:r>
              <a:rPr lang="en-US" sz="2800" dirty="0" err="1">
                <a:latin typeface="FMMalithi" panose="00000400000000000000" pitchFamily="2" charset="0"/>
              </a:rPr>
              <a:t>n,OdrSka</a:t>
            </a:r>
            <a:r>
              <a:rPr lang="en-US" sz="2800" dirty="0">
                <a:latin typeface="FMMalithi" panose="00000400000000000000" pitchFamily="2" charset="0"/>
              </a:rPr>
              <a:t> </a:t>
            </a:r>
            <a:r>
              <a:rPr lang="en-US" sz="2800" dirty="0" err="1">
                <a:latin typeface="FMMalithi" panose="00000400000000000000" pitchFamily="2" charset="0"/>
              </a:rPr>
              <a:t>wkqu</a:t>
            </a:r>
            <a:r>
              <a:rPr lang="en-US" sz="2800" dirty="0">
                <a:latin typeface="FMMalithi" panose="00000400000000000000" pitchFamily="2" charset="0"/>
              </a:rPr>
              <a:t>; </a:t>
            </a:r>
            <a:r>
              <a:rPr lang="en-US" sz="2800" dirty="0" err="1">
                <a:latin typeface="FMMalithi" panose="00000400000000000000" pitchFamily="2" charset="0"/>
              </a:rPr>
              <a:t>lrkjdo</a:t>
            </a:r>
            <a:r>
              <a:rPr lang="en-US" sz="2800" dirty="0">
                <a:latin typeface="FMMalithi" panose="00000400000000000000" pitchFamily="2" charset="0"/>
              </a:rPr>
              <a:t> </a:t>
            </a:r>
            <a:r>
              <a:rPr lang="en-US" sz="2800" dirty="0"/>
              <a:t>?</a:t>
            </a:r>
          </a:p>
          <a:p>
            <a:pPr eaLnBrk="1" hangingPunct="1"/>
            <a:r>
              <a:rPr lang="en-US" altLang="en-US" sz="2800" b="1" u="sng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Section 12 of the Labelling Regulations</a:t>
            </a:r>
          </a:p>
          <a:p>
            <a:pPr eaLnBrk="1" hangingPunct="1"/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wdyrhl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úfYaI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.;s ,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laIKla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we;snjg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m%ldYhla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m%Odk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wdydr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n,Orhdf.a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wjirh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rys;j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f,an,hl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fyda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oekaùul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fkdl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&lt; </a:t>
            </a:r>
            <a:r>
              <a:rPr lang="en-US" altLang="en-US" sz="2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hq</a:t>
            </a:r>
            <a:r>
              <a:rPr lang="en-US" altLang="en-US" sz="2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;=h'</a:t>
            </a:r>
          </a:p>
          <a:p>
            <a:pPr marL="0" indent="0">
              <a:buNone/>
            </a:pPr>
            <a:endParaRPr lang="en-US" sz="2800" dirty="0">
              <a:latin typeface="FMMalithi" panose="00000400000000000000" pitchFamily="2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DA63458-2F20-4EA8-B8FA-742B42C58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6" y="1760100"/>
            <a:ext cx="5363524" cy="12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86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AC325-47F1-4BF8-A11E-0E68A949F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 fat free claims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9CD14E-9289-441D-A01E-B68F81138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721" y="4902789"/>
            <a:ext cx="8058150" cy="10001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CF9D4F-EC16-4846-9A74-7CBA686F6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2813047"/>
            <a:ext cx="3724275" cy="1866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4C4FB4-FB0A-4A8E-9F41-5D94BB74D6DD}"/>
              </a:ext>
            </a:extLst>
          </p:cNvPr>
          <p:cNvSpPr txBox="1"/>
          <p:nvPr/>
        </p:nvSpPr>
        <p:spPr>
          <a:xfrm>
            <a:off x="561619" y="1666875"/>
            <a:ext cx="8596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u="sng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Section 12 of the Labelling Regulations</a:t>
            </a:r>
          </a:p>
          <a:p>
            <a:pPr eaLnBrk="1" hangingPunct="1"/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wdyrhl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úfYaI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.;s ,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laIKla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we;snjg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m%ldYhla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m%Odk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wdydr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n,Orhdf.a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wjirh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rys;j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f,an,hl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fyda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oekaùul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fkdl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&lt; </a:t>
            </a:r>
            <a:r>
              <a:rPr lang="en-US" altLang="en-US" sz="18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hq</a:t>
            </a:r>
            <a:r>
              <a:rPr lang="en-US" altLang="en-US" sz="18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;=h'</a:t>
            </a:r>
          </a:p>
        </p:txBody>
      </p:sp>
    </p:spTree>
    <p:extLst>
      <p:ext uri="{BB962C8B-B14F-4D97-AF65-F5344CB8AC3E}">
        <p14:creationId xmlns:p14="http://schemas.microsoft.com/office/powerpoint/2010/main" val="3259196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6DBD4B47-6558-4516-825D-17310C9E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81000"/>
            <a:ext cx="8229600" cy="150495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solidFill>
                  <a:srgbClr val="C00000"/>
                </a:solidFill>
              </a:rPr>
              <a:t>Defective product labels or advertisements: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21009F3A-55D9-4964-A4A0-FCBB5ED55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1333500"/>
            <a:ext cx="7924800" cy="499110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altLang="en-US" dirty="0"/>
              <a:t>The </a:t>
            </a:r>
            <a:r>
              <a:rPr lang="en-US" altLang="en-US" b="1" dirty="0">
                <a:solidFill>
                  <a:srgbClr val="FF0000"/>
                </a:solidFill>
              </a:rPr>
              <a:t>Chief Food Authority </a:t>
            </a:r>
            <a:r>
              <a:rPr lang="en-US" altLang="en-US" sz="2000" dirty="0"/>
              <a:t>(Director General of Health Services)</a:t>
            </a:r>
            <a:r>
              <a:rPr lang="en-US" altLang="en-US" dirty="0"/>
              <a:t>, after giving the </a:t>
            </a:r>
            <a:r>
              <a:rPr lang="en-US" altLang="en-US" dirty="0" err="1"/>
              <a:t>labeller</a:t>
            </a:r>
            <a:r>
              <a:rPr lang="en-US" altLang="en-US" dirty="0"/>
              <a:t> or advertiser of any food product an opportunity of being heard, </a:t>
            </a:r>
            <a:r>
              <a:rPr lang="en-US" altLang="en-US" b="1" dirty="0">
                <a:solidFill>
                  <a:srgbClr val="FF0000"/>
                </a:solidFill>
              </a:rPr>
              <a:t>prohibit the labelling or advertising </a:t>
            </a:r>
            <a:r>
              <a:rPr lang="en-US" altLang="en-US" dirty="0"/>
              <a:t>of such food product. 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altLang="en-US" sz="1400" b="1" dirty="0"/>
              <a:t>Section 3(3) of the Food (Amendment) Act No. 20 of 1991</a:t>
            </a:r>
          </a:p>
          <a:p>
            <a:pPr lvl="1" algn="just" eaLnBrk="1" hangingPunct="1">
              <a:lnSpc>
                <a:spcPct val="150000"/>
              </a:lnSpc>
            </a:pPr>
            <a:endParaRPr lang="en-US" altLang="en-US" sz="1400" b="1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2C947A4-6F13-4B79-8627-D630D4EE599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EBC1210-588C-428C-98BB-EA4C12651859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A5348-566D-4C39-A034-4DF69C60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P.Madarasinghe  - FPECS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FEB04-D133-4B1E-9680-763E5722B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DFD72B4-FC8D-4F2D-BBD6-6870B833304B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17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6314C-5F0C-48A5-97B0-89BEDD20C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3883025"/>
            <a:ext cx="7300913" cy="26331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0206-EAC4-4017-AA83-6E9F82E27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320866" cy="13208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wê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lef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*aka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idxO%Khla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we;s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mdkhka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ly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meye;s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ixfla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;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hgf;a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wf,ú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lrk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tlu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rg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› ,</a:t>
            </a:r>
            <a:r>
              <a:rPr 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xldjhs</a:t>
            </a:r>
            <a:r>
              <a:rPr 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E259-ECE7-43A2-8F1E-7C83A351C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Mmm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FCF6E-B635-4E53-ACFC-99873B02D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281" y="2887663"/>
            <a:ext cx="5523355" cy="2751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FF06E-9FB3-4034-9B27-BA3C33F6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504" y="2887663"/>
            <a:ext cx="1704975" cy="2867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E34028-CFBD-423D-BB35-013CE3B4D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998" y="3178175"/>
            <a:ext cx="2695739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08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E1A7-AABE-4C83-A4EF-B260F501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wê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lef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*aka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idxO%Khla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we;s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mdkhka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ly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meye;s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ixfla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;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hgf;a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wf,ú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lrk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tlu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rg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› ,</a:t>
            </a:r>
            <a:r>
              <a:rPr lang="en-US" sz="36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xldjhs</a:t>
            </a:r>
            <a:r>
              <a:rPr lang="en-US" sz="36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9A285-9369-48ED-83C6-6B8411FAF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Mmhttp://www.eohfs.health.gov.lk/food/index.php?option=com_content&amp;view=article&amp;id=18&amp;Itemid=159&amp;lang=en</a:t>
            </a:r>
            <a:endParaRPr lang="en-US" dirty="0">
              <a:solidFill>
                <a:srgbClr val="0033CC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1080C-EB0F-4684-82BC-8725DF46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" y="2981324"/>
            <a:ext cx="10908162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3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A982-53C6-46BF-A4BF-2C003D81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Prevalence of stunting in children under 5 (%)</a:t>
            </a:r>
            <a:br>
              <a:rPr lang="en-US" sz="3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</a:br>
            <a:r>
              <a:rPr lang="en-US" sz="31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2010–2019	</a:t>
            </a:r>
            <a:r>
              <a:rPr lang="en-US" sz="40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Arial Unicode MS"/>
              </a:rPr>
              <a:t>17.3%</a:t>
            </a:r>
            <a:r>
              <a:rPr lang="en-US" sz="4000" dirty="0">
                <a:effectLst/>
                <a:latin typeface="Britannic Bold" panose="020B0903060703020204" pitchFamily="34" charset="0"/>
                <a:ea typeface="Calibri" panose="020F0502020204030204" pitchFamily="34" charset="0"/>
                <a:cs typeface="Arial Unicode MS"/>
              </a:rPr>
              <a:t>	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6A026-3322-4AF6-AF42-B3A5BDFF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680" y="3630168"/>
            <a:ext cx="4574505" cy="278092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83D78F-2960-404C-9FC9-4AD9BCADD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2497"/>
            <a:ext cx="10661226" cy="4358866"/>
          </a:xfrm>
        </p:spPr>
        <p:txBody>
          <a:bodyPr/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Stunting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 is the impaired growth and development that children experience from poor nutrition and repeated infection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r>
              <a:rPr lang="en-US" sz="20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Child stunting refers to a child who is too short for his or her age.</a:t>
            </a:r>
          </a:p>
          <a:p>
            <a:r>
              <a:rPr lang="en-US" sz="20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Stunting is a contributing risk factor to child mortality and is also a marker of </a:t>
            </a:r>
          </a:p>
          <a:p>
            <a:r>
              <a:rPr lang="en-US" sz="2000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inequalities in human development. Stunted children fail to reach their physical and cognitive potential.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25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7E305556-CDA7-4066-ACB4-4E63F264D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</a:t>
            </a:r>
            <a:r>
              <a:rPr lang="en-US" altLang="en-US" b="1"/>
              <a:t>2008 Chinese milk scandal</a:t>
            </a:r>
            <a:endParaRPr lang="en-US" altLang="en-US"/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C953E5EA-2E6B-4FAD-AD26-137CD95F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Incident in  China involving milk and </a:t>
            </a:r>
            <a:r>
              <a:rPr lang="en-US" altLang="en-US" sz="3600" b="1" u="sng">
                <a:solidFill>
                  <a:srgbClr val="000066"/>
                </a:solidFill>
              </a:rPr>
              <a:t>infant formula</a:t>
            </a:r>
            <a:r>
              <a:rPr lang="en-US" altLang="en-US" sz="3600"/>
              <a:t>, adulterated with </a:t>
            </a:r>
            <a:r>
              <a:rPr lang="en-US" altLang="en-US" sz="3600" b="1">
                <a:solidFill>
                  <a:srgbClr val="FF0000"/>
                </a:solidFill>
              </a:rPr>
              <a:t>melamine</a:t>
            </a:r>
            <a:r>
              <a:rPr lang="en-US" altLang="en-US" sz="3600"/>
              <a:t>. </a:t>
            </a:r>
          </a:p>
          <a:p>
            <a:pPr eaLnBrk="1" hangingPunct="1"/>
            <a:r>
              <a:rPr lang="en-US" altLang="en-US" sz="2800"/>
              <a:t>China reported an estimated </a:t>
            </a:r>
            <a:r>
              <a:rPr lang="en-US" altLang="en-US" sz="2800" b="1">
                <a:solidFill>
                  <a:srgbClr val="FF0000"/>
                </a:solidFill>
              </a:rPr>
              <a:t>300,000 victims</a:t>
            </a:r>
            <a:r>
              <a:rPr lang="en-US" altLang="en-US" sz="2800"/>
              <a:t>,six infants dying from  </a:t>
            </a:r>
            <a:r>
              <a:rPr lang="en-US" altLang="en-US" sz="2800">
                <a:solidFill>
                  <a:srgbClr val="FF0000"/>
                </a:solidFill>
              </a:rPr>
              <a:t>kidney stones  </a:t>
            </a:r>
            <a:r>
              <a:rPr lang="en-US" altLang="en-US" sz="2800"/>
              <a:t>and other </a:t>
            </a:r>
            <a:r>
              <a:rPr lang="en-US" altLang="en-US" sz="2800">
                <a:solidFill>
                  <a:srgbClr val="FF0000"/>
                </a:solidFill>
              </a:rPr>
              <a:t>kidney damage, </a:t>
            </a:r>
            <a:r>
              <a:rPr lang="en-US" altLang="en-US" sz="2800" b="1">
                <a:solidFill>
                  <a:srgbClr val="FF0000"/>
                </a:solidFill>
              </a:rPr>
              <a:t>acute kidney failure  </a:t>
            </a:r>
            <a:r>
              <a:rPr lang="en-US" altLang="en-US" sz="2800"/>
              <a:t>860 babies hospitalized.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DB41A69E-C0FD-4086-BA9D-1A425D4D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Melamine scandal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3393BEE1-D170-4674-A568-6D343AF93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09800"/>
            <a:ext cx="8229600" cy="4114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200"/>
              <a:t>According to WHO reports  </a:t>
            </a:r>
            <a:r>
              <a:rPr lang="en-US" altLang="en-US" sz="3200" b="1">
                <a:solidFill>
                  <a:srgbClr val="FF0000"/>
                </a:solidFill>
              </a:rPr>
              <a:t>82%</a:t>
            </a:r>
            <a:r>
              <a:rPr lang="en-US" altLang="en-US" sz="3200"/>
              <a:t> of the children  ill were </a:t>
            </a:r>
            <a:r>
              <a:rPr lang="en-US" altLang="en-US" sz="3200" b="1">
                <a:solidFill>
                  <a:srgbClr val="FF0000"/>
                </a:solidFill>
              </a:rPr>
              <a:t>2 years </a:t>
            </a:r>
            <a:r>
              <a:rPr lang="en-US" altLang="en-US" sz="3200"/>
              <a:t>of age or below.</a:t>
            </a:r>
            <a:endParaRPr lang="en-US" altLang="en-US" sz="3200" b="1">
              <a:solidFill>
                <a:srgbClr val="7030A0"/>
              </a:solidFill>
            </a:endParaRPr>
          </a:p>
          <a:p>
            <a:pPr eaLnBrk="1" hangingPunct="1"/>
            <a:r>
              <a:rPr lang="en-US" altLang="en-US" sz="3200" b="1" u="sng">
                <a:solidFill>
                  <a:srgbClr val="FF0000"/>
                </a:solidFill>
              </a:rPr>
              <a:t>The chemical </a:t>
            </a:r>
            <a:r>
              <a:rPr lang="en-US" altLang="en-US" sz="3200" b="1" u="sng">
                <a:solidFill>
                  <a:srgbClr val="C00000"/>
                </a:solidFill>
              </a:rPr>
              <a:t>Melamine</a:t>
            </a:r>
            <a:r>
              <a:rPr lang="en-US" altLang="en-US" sz="3200" b="1"/>
              <a:t> </a:t>
            </a:r>
            <a:r>
              <a:rPr lang="en-US" altLang="en-US" sz="3200" b="1" u="sng">
                <a:solidFill>
                  <a:srgbClr val="FF0000"/>
                </a:solidFill>
              </a:rPr>
              <a:t>have been added to milk in order to cause it to have a higher protein content.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>
                <a:solidFill>
                  <a:srgbClr val="C00000"/>
                </a:solidFill>
              </a:rPr>
              <a:t>   </a:t>
            </a:r>
            <a:endParaRPr lang="en-US" altLang="en-US" sz="3200" b="1" u="sng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3200" b="1">
                <a:solidFill>
                  <a:srgbClr val="C00000"/>
                </a:solidFill>
              </a:rPr>
              <a:t>2013 - </a:t>
            </a:r>
            <a:r>
              <a:rPr lang="en-US" altLang="en-US" sz="2800" b="1">
                <a:solidFill>
                  <a:srgbClr val="C00000"/>
                </a:solidFill>
              </a:rPr>
              <a:t>Dicyandiamide  (DCD) contaminated milk powders</a:t>
            </a:r>
          </a:p>
          <a:p>
            <a:pPr eaLnBrk="1" hangingPunct="1"/>
            <a:endParaRPr lang="en-US" altLang="en-US" sz="3600" b="1" u="sng">
              <a:solidFill>
                <a:srgbClr val="FF0000"/>
              </a:solidFill>
            </a:endParaRP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3D1D3CB3-7B37-411D-804A-B1CEF6577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158115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66"/>
                </a:solidFill>
                <a:latin typeface="Arial Black" panose="020B0A04020102020204" pitchFamily="34" charset="0"/>
              </a:rPr>
              <a:t>Be an informed </a:t>
            </a:r>
            <a:br>
              <a:rPr lang="en-US" altLang="en-US" sz="4800">
                <a:solidFill>
                  <a:srgbClr val="FF0066"/>
                </a:solidFill>
                <a:latin typeface="Arial Black" panose="020B0A04020102020204" pitchFamily="34" charset="0"/>
              </a:rPr>
            </a:br>
            <a:r>
              <a:rPr lang="en-US" altLang="en-US" sz="4800">
                <a:solidFill>
                  <a:srgbClr val="FF0066"/>
                </a:solidFill>
                <a:latin typeface="Arial Black" panose="020B0A04020102020204" pitchFamily="34" charset="0"/>
              </a:rPr>
              <a:t>&amp; vigilant consumer</a:t>
            </a:r>
            <a:endParaRPr lang="en-US" altLang="en-US"/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1BB9BD4C-6EE9-46F2-B56D-DC0B821F5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4038600"/>
            <a:ext cx="7543800" cy="2286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en-US" sz="4000" b="1">
                <a:solidFill>
                  <a:srgbClr val="000099"/>
                </a:solidFill>
                <a:latin typeface="FMMalithi" panose="00000400000000000000" pitchFamily="2" charset="0"/>
              </a:rPr>
              <a:t>oekqj;a mdrsfNda.slfhla f,i</a:t>
            </a: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altLang="en-US" sz="4000" b="1">
                <a:solidFill>
                  <a:srgbClr val="000099"/>
                </a:solidFill>
                <a:latin typeface="FMMalithi" panose="00000400000000000000" pitchFamily="2" charset="0"/>
              </a:rPr>
              <a:t> 			NdKav f;dard .ksuq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>
            <a:extLst>
              <a:ext uri="{FF2B5EF4-FFF2-40B4-BE49-F238E27FC236}">
                <a16:creationId xmlns:a16="http://schemas.microsoft.com/office/drawing/2014/main" id="{BF6C7F00-2F05-4E91-B285-E9CA5380C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761DB847-08E1-4CF2-BFA3-CD0EB3C79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0420" name="Picture 4">
            <a:extLst>
              <a:ext uri="{FF2B5EF4-FFF2-40B4-BE49-F238E27FC236}">
                <a16:creationId xmlns:a16="http://schemas.microsoft.com/office/drawing/2014/main" id="{8A94B7FF-CD63-4B55-ACBF-E84F805D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1"/>
            <a:ext cx="289560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1">
            <a:extLst>
              <a:ext uri="{FF2B5EF4-FFF2-40B4-BE49-F238E27FC236}">
                <a16:creationId xmlns:a16="http://schemas.microsoft.com/office/drawing/2014/main" id="{F73C7AC5-4079-4E5A-9B50-A8ADFA823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3581400"/>
            <a:ext cx="357346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">
            <a:extLst>
              <a:ext uri="{FF2B5EF4-FFF2-40B4-BE49-F238E27FC236}">
                <a16:creationId xmlns:a16="http://schemas.microsoft.com/office/drawing/2014/main" id="{D5CEC381-38B0-4040-90FD-086471EBA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25950"/>
            <a:ext cx="296703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2">
            <a:extLst>
              <a:ext uri="{FF2B5EF4-FFF2-40B4-BE49-F238E27FC236}">
                <a16:creationId xmlns:a16="http://schemas.microsoft.com/office/drawing/2014/main" id="{7D692263-111B-425B-B7DA-88B71617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4044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5">
            <a:extLst>
              <a:ext uri="{FF2B5EF4-FFF2-40B4-BE49-F238E27FC236}">
                <a16:creationId xmlns:a16="http://schemas.microsoft.com/office/drawing/2014/main" id="{DE4F292A-94BA-4411-B9E8-6C2E5552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5410200"/>
            <a:ext cx="461486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6">
            <a:extLst>
              <a:ext uri="{FF2B5EF4-FFF2-40B4-BE49-F238E27FC236}">
                <a16:creationId xmlns:a16="http://schemas.microsoft.com/office/drawing/2014/main" id="{F7C9B8D2-747B-4AC6-91BA-684238A4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994025"/>
            <a:ext cx="25908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2">
            <a:extLst>
              <a:ext uri="{FF2B5EF4-FFF2-40B4-BE49-F238E27FC236}">
                <a16:creationId xmlns:a16="http://schemas.microsoft.com/office/drawing/2014/main" id="{7C456348-F150-4EE3-9D4A-808102E6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2" y="0"/>
            <a:ext cx="95075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C351A6C9-42B7-410F-8334-B627744D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A6B33713-1338-403D-826E-3DBF1DDDD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44" name="Picture 2">
            <a:extLst>
              <a:ext uri="{FF2B5EF4-FFF2-40B4-BE49-F238E27FC236}">
                <a16:creationId xmlns:a16="http://schemas.microsoft.com/office/drawing/2014/main" id="{56E25734-61CF-4F39-8BD9-E1F3B5AC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066800"/>
            <a:ext cx="91821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B0D72083-EA2D-4B69-B59D-54254E800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F956ECD4-A24D-402E-AEA1-1721F1E42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2468" name="Picture 3">
            <a:extLst>
              <a:ext uri="{FF2B5EF4-FFF2-40B4-BE49-F238E27FC236}">
                <a16:creationId xmlns:a16="http://schemas.microsoft.com/office/drawing/2014/main" id="{48736564-4451-4DA3-A57A-66F4BD973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28600"/>
            <a:ext cx="7366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6BBDD13-8A5D-4969-994E-51FEA23AC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09600"/>
            <a:ext cx="8305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dirty="0">
                <a:solidFill>
                  <a:schemeClr val="accent2"/>
                </a:solidFill>
              </a:rPr>
            </a:br>
            <a:br>
              <a:rPr lang="en-US" dirty="0">
                <a:solidFill>
                  <a:schemeClr val="accent2"/>
                </a:solidFill>
              </a:rPr>
            </a:b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rgbClr val="130181"/>
                </a:solidFill>
              </a:rPr>
              <a:t>Special characteristics to be approved by CFA</a:t>
            </a:r>
            <a:r>
              <a:rPr lang="en-US" sz="2400" i="1" dirty="0">
                <a:solidFill>
                  <a:srgbClr val="130181"/>
                </a:solidFill>
              </a:rPr>
              <a:t> </a:t>
            </a:r>
            <a:endParaRPr lang="en-US" dirty="0">
              <a:solidFill>
                <a:srgbClr val="130181"/>
              </a:solidFill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A318C0DE-D7E1-4590-ADD0-6BEEF1E9245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0" y="1828801"/>
            <a:ext cx="8915400" cy="4803775"/>
          </a:xfrm>
        </p:spPr>
        <p:txBody>
          <a:bodyPr/>
          <a:lstStyle/>
          <a:p>
            <a:pPr eaLnBrk="1" hangingPunct="1"/>
            <a:r>
              <a:rPr lang="en-US" altLang="en-US" sz="1600" b="1" i="1">
                <a:solidFill>
                  <a:srgbClr val="800000"/>
                </a:solidFill>
              </a:rPr>
              <a:t>Section 12</a:t>
            </a:r>
            <a:r>
              <a:rPr lang="en-US" altLang="en-US" sz="1600" b="1">
                <a:solidFill>
                  <a:schemeClr val="accent2"/>
                </a:solidFill>
              </a:rPr>
              <a:t> </a:t>
            </a:r>
          </a:p>
          <a:p>
            <a:pPr eaLnBrk="1" hangingPunct="1"/>
            <a:r>
              <a:rPr lang="en-US" altLang="en-US" sz="2200">
                <a:solidFill>
                  <a:srgbClr val="130181"/>
                </a:solidFill>
              </a:rPr>
              <a:t>No label or advertisement relating to food shall contain a statement or claim thereon that such food has </a:t>
            </a:r>
            <a:r>
              <a:rPr lang="en-US" altLang="en-US" sz="2200" u="sng">
                <a:solidFill>
                  <a:srgbClr val="130181"/>
                </a:solidFill>
              </a:rPr>
              <a:t>special characteristics </a:t>
            </a:r>
          </a:p>
          <a:p>
            <a:pPr eaLnBrk="1" hangingPunct="1"/>
            <a:r>
              <a:rPr lang="en-US" altLang="en-US" sz="2200" b="1">
                <a:solidFill>
                  <a:srgbClr val="130181"/>
                </a:solidFill>
              </a:rPr>
              <a:t>unless approved by CFA.</a:t>
            </a:r>
          </a:p>
          <a:p>
            <a:pPr eaLnBrk="1" hangingPunct="1"/>
            <a:endParaRPr lang="en-US" altLang="en-US" sz="2200" b="1">
              <a:solidFill>
                <a:schemeClr val="accent2"/>
              </a:solidFill>
            </a:endParaRPr>
          </a:p>
          <a:p>
            <a:pPr eaLnBrk="1" hangingPunct="1"/>
            <a:r>
              <a:rPr lang="en-US" altLang="en-US" sz="3200" b="1">
                <a:solidFill>
                  <a:srgbClr val="C00000"/>
                </a:solidFill>
                <a:latin typeface="FMMalithi" panose="00000400000000000000" pitchFamily="2" charset="0"/>
              </a:rPr>
              <a:t>wdydrhl </a:t>
            </a:r>
            <a:r>
              <a:rPr lang="en-US" altLang="en-US" sz="3200" b="1" u="sng">
                <a:solidFill>
                  <a:srgbClr val="C00000"/>
                </a:solidFill>
                <a:latin typeface="FMMalithi" panose="00000400000000000000" pitchFamily="2" charset="0"/>
              </a:rPr>
              <a:t>úfYaI .;s ,laIKhla </a:t>
            </a:r>
            <a:r>
              <a:rPr lang="en-US" altLang="en-US" sz="3200" b="1">
                <a:solidFill>
                  <a:srgbClr val="C00000"/>
                </a:solidFill>
                <a:latin typeface="FMMalithi" panose="00000400000000000000" pitchFamily="2" charset="0"/>
              </a:rPr>
              <a:t>we;snjg m%ldYhla  m%Odk wdydr n,Orhdf.a wjirh rys;j  f,an,hl fyda oekaùul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>
                <a:solidFill>
                  <a:srgbClr val="C00000"/>
                </a:solidFill>
                <a:latin typeface="FMMalithi" panose="00000400000000000000" pitchFamily="2" charset="0"/>
              </a:rPr>
              <a:t>  </a:t>
            </a:r>
            <a:r>
              <a:rPr lang="en-US" altLang="en-US" sz="3200" b="1" u="sng">
                <a:solidFill>
                  <a:srgbClr val="C00000"/>
                </a:solidFill>
                <a:latin typeface="FMMalithi" panose="00000400000000000000" pitchFamily="2" charset="0"/>
              </a:rPr>
              <a:t>m%ldY fkdl&lt; hq;=h</a:t>
            </a:r>
          </a:p>
          <a:p>
            <a:pPr eaLnBrk="1" hangingPunct="1"/>
            <a:endParaRPr lang="en-US" altLang="en-US" sz="22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>
            <a:extLst>
              <a:ext uri="{FF2B5EF4-FFF2-40B4-BE49-F238E27FC236}">
                <a16:creationId xmlns:a16="http://schemas.microsoft.com/office/drawing/2014/main" id="{04EFCEED-FA4A-4FBA-9152-708648DD1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1800" b="1">
                <a:solidFill>
                  <a:srgbClr val="FF0000"/>
                </a:solidFill>
                <a:latin typeface="FMMalithi" panose="00000400000000000000" pitchFamily="2" charset="0"/>
              </a:rPr>
              <a:t>wxl 1795$51 - 2013 fmnrjdß ui 01 jeks isl=rdod - 2013'02'01</a:t>
            </a:r>
            <a:br>
              <a:rPr lang="en-US" altLang="en-US" sz="2400" b="1"/>
            </a:br>
            <a:r>
              <a:rPr lang="en-US" altLang="en-US" sz="2000" b="1">
                <a:solidFill>
                  <a:srgbClr val="000099"/>
                </a:solidFill>
                <a:latin typeface="FMMalithi" panose="00000400000000000000" pitchFamily="2" charset="0"/>
              </a:rPr>
              <a:t>fuu ksfhda. 2013 wdydr ^rildrl øjH iy ri m%j¾Ol&amp; ksfhda. hkqfjka y÷kajkq ,nk w;r tu ksfhda. 2014 cQ,s 01 jeks Èk isg n,d;aul úh hq;= h'  </a:t>
            </a:r>
            <a:r>
              <a:rPr lang="en-US" altLang="en-US" sz="1400" b="1">
                <a:solidFill>
                  <a:srgbClr val="000099"/>
                </a:solidFill>
                <a:latin typeface="FMMalithi" panose="00000400000000000000" pitchFamily="2" charset="0"/>
              </a:rPr>
              <a:t>ls%hd;aul oskh 2015 ckjdrs  olajd  miqj l,a ouk ,oS</a:t>
            </a:r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69785E34-DCB7-4E4B-B4B5-81584B955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pic>
        <p:nvPicPr>
          <p:cNvPr id="64516" name="Picture 3">
            <a:extLst>
              <a:ext uri="{FF2B5EF4-FFF2-40B4-BE49-F238E27FC236}">
                <a16:creationId xmlns:a16="http://schemas.microsoft.com/office/drawing/2014/main" id="{420F935F-DF02-4C77-9FD7-33B182220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9372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4">
            <a:extLst>
              <a:ext uri="{FF2B5EF4-FFF2-40B4-BE49-F238E27FC236}">
                <a16:creationId xmlns:a16="http://schemas.microsoft.com/office/drawing/2014/main" id="{47CA084F-292F-4193-BA9E-3376DA8B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4953001"/>
            <a:ext cx="2671763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5">
            <a:extLst>
              <a:ext uri="{FF2B5EF4-FFF2-40B4-BE49-F238E27FC236}">
                <a16:creationId xmlns:a16="http://schemas.microsoft.com/office/drawing/2014/main" id="{037B7C14-4268-4F08-A1D3-D49335A36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308601"/>
            <a:ext cx="495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Knorr Chicken Cubes</a:t>
            </a:r>
          </a:p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Flavour Enhancers – E 621, E 627, E 631</a:t>
            </a:r>
            <a:endParaRPr lang="en-US" altLang="en-US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4918D687-D860-4B50-BEF4-A7FEEF5EE7E0}"/>
              </a:ext>
            </a:extLst>
          </p:cNvPr>
          <p:cNvSpPr/>
          <p:nvPr/>
        </p:nvSpPr>
        <p:spPr>
          <a:xfrm>
            <a:off x="4876800" y="5562600"/>
            <a:ext cx="533400" cy="1524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DC763F70-1B76-4B21-8577-6633C0C4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819150"/>
          </a:xfrm>
        </p:spPr>
        <p:txBody>
          <a:bodyPr/>
          <a:lstStyle/>
          <a:p>
            <a:pPr eaLnBrk="1" hangingPunct="1"/>
            <a:r>
              <a:rPr lang="en-US" altLang="en-US" sz="2000" b="1"/>
              <a:t>Letter size used to  indicate mandatory labelling  information</a:t>
            </a:r>
            <a:endParaRPr lang="en-US" altLang="en-US" sz="2000"/>
          </a:p>
        </p:txBody>
      </p:sp>
      <p:sp>
        <p:nvSpPr>
          <p:cNvPr id="65539" name="Content Placeholder 2">
            <a:extLst>
              <a:ext uri="{FF2B5EF4-FFF2-40B4-BE49-F238E27FC236}">
                <a16:creationId xmlns:a16="http://schemas.microsoft.com/office/drawing/2014/main" id="{8F3BD75B-AFE7-4FF0-AE0A-047AC6966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Section 5 (1) (f) reads as follows:</a:t>
            </a:r>
            <a:endParaRPr lang="en-US" altLang="en-US" i="1"/>
          </a:p>
          <a:p>
            <a:pPr eaLnBrk="1"/>
            <a:r>
              <a:rPr lang="en-US" altLang="en-US" i="1"/>
              <a:t>“The declarations, other than the declarations in paragraph (e)</a:t>
            </a:r>
            <a:r>
              <a:rPr lang="en-US" altLang="en-US" b="1"/>
              <a:t>*</a:t>
            </a:r>
            <a:r>
              <a:rPr lang="en-US" altLang="en-US" i="1"/>
              <a:t> shall be conspicuously printed in bold type letters of </a:t>
            </a:r>
            <a:r>
              <a:rPr lang="en-US" altLang="en-US" b="1" i="1"/>
              <a:t>not less than 1.5 millimeters in height</a:t>
            </a:r>
            <a:r>
              <a:rPr lang="en-US" altLang="en-US" i="1"/>
              <a:t>”. </a:t>
            </a:r>
          </a:p>
          <a:p>
            <a:pPr eaLnBrk="1">
              <a:buFont typeface="Wingdings 2" panose="05020102010507070707" pitchFamily="18" charset="2"/>
              <a:buNone/>
            </a:pPr>
            <a:r>
              <a:rPr lang="en-US" altLang="en-US"/>
              <a:t>	</a:t>
            </a:r>
            <a:endParaRPr lang="en-US" altLang="en-US" i="1"/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/>
          </a:p>
        </p:txBody>
      </p:sp>
      <p:pic>
        <p:nvPicPr>
          <p:cNvPr id="65540" name="Picture 4">
            <a:extLst>
              <a:ext uri="{FF2B5EF4-FFF2-40B4-BE49-F238E27FC236}">
                <a16:creationId xmlns:a16="http://schemas.microsoft.com/office/drawing/2014/main" id="{39BE54CB-9088-48C5-8E7F-E9646677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1"/>
            <a:ext cx="49911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F869C-F8D6-4E3E-8A42-CFEF3DFE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704850"/>
            <a:ext cx="7543800" cy="66675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sz="5400" b="1" dirty="0">
                <a:solidFill>
                  <a:srgbClr val="FFFF00"/>
                </a:solidFill>
                <a:latin typeface="Constantia" pitchFamily="18" charset="0"/>
              </a:rPr>
            </a:br>
            <a:r>
              <a:rPr lang="en-US" sz="2700" b="1" dirty="0">
                <a:solidFill>
                  <a:srgbClr val="000099"/>
                </a:solidFill>
                <a:latin typeface="Constantia" pitchFamily="18" charset="0"/>
              </a:rPr>
              <a:t>What do you know about these products? </a:t>
            </a:r>
            <a:endParaRPr lang="en-US" sz="2700" dirty="0">
              <a:solidFill>
                <a:srgbClr val="000099"/>
              </a:solidFill>
            </a:endParaRP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4638B5A3-02FE-4338-8A03-E41263E61D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524000"/>
            <a:ext cx="1600200" cy="1473200"/>
          </a:xfrm>
          <a:noFill/>
        </p:spPr>
      </p:pic>
      <p:pic>
        <p:nvPicPr>
          <p:cNvPr id="66564" name="Picture 2">
            <a:extLst>
              <a:ext uri="{FF2B5EF4-FFF2-40B4-BE49-F238E27FC236}">
                <a16:creationId xmlns:a16="http://schemas.microsoft.com/office/drawing/2014/main" id="{B2EA0210-8DD7-49B8-9583-4488B65A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1"/>
            <a:ext cx="20574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>
            <a:extLst>
              <a:ext uri="{FF2B5EF4-FFF2-40B4-BE49-F238E27FC236}">
                <a16:creationId xmlns:a16="http://schemas.microsoft.com/office/drawing/2014/main" id="{6E4F57D9-5CF4-4395-9FA2-2E85FF4C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1"/>
            <a:ext cx="15811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6">
            <a:extLst>
              <a:ext uri="{FF2B5EF4-FFF2-40B4-BE49-F238E27FC236}">
                <a16:creationId xmlns:a16="http://schemas.microsoft.com/office/drawing/2014/main" id="{FF67850B-91C1-4EF7-A52A-48C314D37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124200"/>
            <a:ext cx="46482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99"/>
                </a:solidFill>
                <a:latin typeface="Constantia" panose="02030602050306030303" pitchFamily="18" charset="0"/>
              </a:rPr>
              <a:t>Difference between Full Cream Milk Powder &amp; Milk Based Beverages  ?</a:t>
            </a:r>
          </a:p>
          <a:p>
            <a:pPr eaLnBrk="1" hangingPunct="1"/>
            <a:endParaRPr lang="en-US" altLang="en-US" b="1">
              <a:solidFill>
                <a:srgbClr val="000099"/>
              </a:solidFill>
              <a:latin typeface="Constantia" panose="02030602050306030303" pitchFamily="18" charset="0"/>
            </a:endParaRPr>
          </a:p>
          <a:p>
            <a:pPr eaLnBrk="1" hangingPunct="1"/>
            <a:endParaRPr lang="en-US" altLang="en-US" b="1">
              <a:solidFill>
                <a:srgbClr val="000099"/>
              </a:solidFill>
              <a:latin typeface="Constantia" panose="02030602050306030303" pitchFamily="18" charset="0"/>
            </a:endParaRPr>
          </a:p>
          <a:p>
            <a:pPr eaLnBrk="1" hangingPunct="1"/>
            <a:endParaRPr lang="en-US" altLang="en-US" b="1">
              <a:solidFill>
                <a:srgbClr val="000099"/>
              </a:solidFill>
              <a:latin typeface="Constantia" panose="02030602050306030303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rgbClr val="000099"/>
                </a:solidFill>
                <a:latin typeface="Constantia" panose="02030602050306030303" pitchFamily="18" charset="0"/>
              </a:rPr>
              <a:t>Unethical advertisements.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b="1">
              <a:solidFill>
                <a:srgbClr val="000099"/>
              </a:solidFill>
              <a:latin typeface="Constantia" panose="02030602050306030303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b="1">
                <a:solidFill>
                  <a:srgbClr val="000099"/>
                </a:solidFill>
                <a:latin typeface="Constantia" panose="02030602050306030303" pitchFamily="18" charset="0"/>
              </a:rPr>
              <a:t>Promotion of cosmetics</a:t>
            </a:r>
          </a:p>
          <a:p>
            <a:pPr eaLnBrk="1" hangingPunct="1"/>
            <a:endParaRPr lang="en-US" altLang="en-US" b="1">
              <a:solidFill>
                <a:srgbClr val="000099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730F-804A-4802-8E4D-8BCEF4B7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Prevalence of stunting in children under 5 (%)</a:t>
            </a:r>
            <a:b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</a:b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2010–2019	</a:t>
            </a:r>
            <a:r>
              <a:rPr lang="en-US" sz="3600" b="1" dirty="0">
                <a:solidFill>
                  <a:srgbClr val="FF0000"/>
                </a:solidFill>
                <a:effectLst/>
                <a:latin typeface="Bauhaus 93" panose="04030905020B02020C02" pitchFamily="82" charset="0"/>
                <a:ea typeface="Calibri" panose="020F0502020204030204" pitchFamily="34" charset="0"/>
                <a:cs typeface="Arial Unicode MS"/>
              </a:rPr>
              <a:t>17.3%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  <a:t>	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230E1-7260-4E6C-87C0-EED185044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……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3342C-13F3-4A5B-A022-AFCC649BF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400"/>
            <a:ext cx="8975230" cy="46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76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EB318831-8E7E-4BF4-A137-2F4167E02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000099"/>
                </a:solidFill>
                <a:latin typeface="Constantia" panose="02030602050306030303" pitchFamily="18" charset="0"/>
              </a:rPr>
              <a:t>Difference between Full Cream Milk Powder &amp; Milk Based Powder</a:t>
            </a:r>
            <a:endParaRPr lang="en-US" altLang="en-US" sz="320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9F162F-69CB-4784-8ADF-CDE0EBC54F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01" y="2133600"/>
          <a:ext cx="9448799" cy="4668838"/>
        </p:xfrm>
        <a:graphic>
          <a:graphicData uri="http://schemas.openxmlformats.org/drawingml/2006/table">
            <a:tbl>
              <a:tblPr/>
              <a:tblGrid>
                <a:gridCol w="2298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6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1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2726">
                <a:tc grid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99"/>
                          </a:solidFill>
                          <a:latin typeface="Arial Black" pitchFamily="34" charset="0"/>
                          <a:ea typeface="Times New Roman"/>
                        </a:rPr>
                        <a:t>Nutrition Information per 100 g powder</a:t>
                      </a:r>
                      <a:endParaRPr lang="en-US" sz="1400" dirty="0">
                        <a:solidFill>
                          <a:srgbClr val="000099"/>
                        </a:solidFill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700">
                <a:tc>
                  <a:txBody>
                    <a:bodyPr/>
                    <a:lstStyle/>
                    <a:p>
                      <a:pPr marL="45720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Product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Arial Black" pitchFamily="34" charset="0"/>
                          <a:ea typeface="Times New Roman"/>
                        </a:rPr>
                        <a:t>Energy 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 Black" pitchFamily="34" charset="0"/>
                          <a:ea typeface="Times New Roman"/>
                        </a:rPr>
                        <a:t>Milk</a:t>
                      </a:r>
                      <a:endParaRPr lang="en-US" sz="1000" dirty="0">
                        <a:latin typeface="Arial Black" pitchFamily="34" charset="0"/>
                        <a:ea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 Black" pitchFamily="34" charset="0"/>
                          <a:ea typeface="Times New Roman"/>
                        </a:rPr>
                        <a:t>Protein</a:t>
                      </a:r>
                      <a:endParaRPr lang="en-US" sz="10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 Black" pitchFamily="34" charset="0"/>
                          <a:ea typeface="Times New Roman"/>
                        </a:rPr>
                        <a:t>Milk </a:t>
                      </a:r>
                      <a:endParaRPr lang="en-US" sz="1000" dirty="0">
                        <a:latin typeface="Arial Black" pitchFamily="34" charset="0"/>
                        <a:ea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Arial Black" pitchFamily="34" charset="0"/>
                          <a:ea typeface="Times New Roman"/>
                        </a:rPr>
                        <a:t>Fat</a:t>
                      </a:r>
                      <a:endParaRPr lang="en-US" sz="10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Eqv. to liquid milk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Arial Black" pitchFamily="34" charset="0"/>
                          <a:ea typeface="Times New Roman"/>
                        </a:rPr>
                        <a:t>Ingredients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7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Ratthi Milk Based Powder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 480.</a:t>
                      </a:r>
                      <a:r>
                        <a:rPr lang="en-US" sz="100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67 kcal</a:t>
                      </a:r>
                      <a:r>
                        <a:rPr lang="en-US" sz="1000" b="1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 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20.63 g</a:t>
                      </a:r>
                      <a:endParaRPr lang="en-US" sz="10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22.7 g </a:t>
                      </a:r>
                      <a:endParaRPr lang="en-US" sz="1000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----------------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</a:rPr>
                        <a:t>Whole milk </a:t>
                      </a:r>
                      <a:r>
                        <a:rPr lang="en-US" sz="1000" b="1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, </a:t>
                      </a:r>
                      <a:r>
                        <a:rPr lang="en-US" sz="1000" b="1" u="sng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</a:rPr>
                        <a:t>Sucrose</a:t>
                      </a:r>
                      <a:endParaRPr lang="en-US" sz="1000" u="sng" dirty="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Ratthi 400 g       FCMP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      500 kcal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Arial Black" pitchFamily="34" charset="0"/>
                          <a:ea typeface="Times New Roman"/>
                        </a:rPr>
                        <a:t>25 g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26.8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3.5  liters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Whole Milk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46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Anchor 400 g     FCMP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      510 kcal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Arial Black" pitchFamily="34" charset="0"/>
                          <a:ea typeface="Times New Roman"/>
                        </a:rPr>
                        <a:t>25.0 g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29.3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3.5  liters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Full cream milk powder, Vit. A &amp; D</a:t>
                      </a:r>
                      <a:r>
                        <a:rPr lang="en-US" sz="1000" baseline="-25000">
                          <a:latin typeface="Arial Black" pitchFamily="34" charset="0"/>
                          <a:ea typeface="Times New Roman"/>
                        </a:rPr>
                        <a:t>3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Lakspray 400 g  FCMP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500  kcal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Arial Black" pitchFamily="34" charset="0"/>
                          <a:ea typeface="Times New Roman"/>
                        </a:rPr>
                        <a:t>24.3 g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26.0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3.2  liters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Whole Milk, Vitamin A &amp; 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62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Milgro 400 g     FCMP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      510 kcal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>
                          <a:latin typeface="Arial Black" pitchFamily="34" charset="0"/>
                          <a:ea typeface="Times New Roman"/>
                        </a:rPr>
                        <a:t>25.0 g</a:t>
                      </a:r>
                      <a:endParaRPr lang="en-US" sz="1000">
                        <a:latin typeface="Arial Black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28.8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3.2 liters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----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Maliban 400 g   FCMP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      514 kcal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24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26.0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3.1 liters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Whole Milk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Lanka Sathosa  FCMP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      510 kcal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26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26.0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3.1 liters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Whole Milk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8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Highland           FCMP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       497 kcal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latin typeface="Arial Black" pitchFamily="34" charset="0"/>
                          <a:ea typeface="Times New Roman"/>
                        </a:rPr>
                        <a:t>26.4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26.0 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3.1 liters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Arial Black" pitchFamily="34" charset="0"/>
                          <a:ea typeface="Times New Roman"/>
                        </a:rPr>
                        <a:t>---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70851DE1-6ECB-4FCE-A448-6C2BFE5AB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z="2800"/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F8BDA143-CF51-4454-8DE9-5C607D2A8F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3225" y="2109788"/>
            <a:ext cx="6305550" cy="4038600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9615-9CE3-4494-B68B-13CD9F53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                  </a:t>
            </a:r>
            <a:r>
              <a:rPr lang="en-US" sz="2700" b="1" dirty="0">
                <a:solidFill>
                  <a:srgbClr val="FF0066"/>
                </a:solidFill>
              </a:rPr>
              <a:t>Please compare the  declaration </a:t>
            </a:r>
            <a:br>
              <a:rPr lang="en-US" sz="2700" b="1" dirty="0">
                <a:solidFill>
                  <a:srgbClr val="FF0066"/>
                </a:solidFill>
              </a:rPr>
            </a:br>
            <a:r>
              <a:rPr lang="en-US" sz="2700" b="1" dirty="0">
                <a:solidFill>
                  <a:srgbClr val="FF0066"/>
                </a:solidFill>
              </a:rPr>
              <a:t>                                      made on the  poster  with </a:t>
            </a:r>
            <a:br>
              <a:rPr lang="en-US" sz="2700" b="1" dirty="0">
                <a:solidFill>
                  <a:srgbClr val="FF0066"/>
                </a:solidFill>
              </a:rPr>
            </a:br>
            <a:r>
              <a:rPr lang="en-US" sz="2700" b="1" dirty="0">
                <a:solidFill>
                  <a:srgbClr val="FF0066"/>
                </a:solidFill>
              </a:rPr>
              <a:t>                                      Highland Full Cream Milk powder</a:t>
            </a:r>
            <a:endParaRPr lang="en-US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A5E51-A9BB-49AC-9F9E-A44D07331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2438400"/>
            <a:ext cx="8077200" cy="3886200"/>
          </a:xfrm>
        </p:spPr>
        <p:txBody>
          <a:bodyPr>
            <a:normAutofit/>
          </a:bodyPr>
          <a:lstStyle/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en-US" i="1" dirty="0"/>
              <a:t> 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/>
              <a:t>Price of </a:t>
            </a:r>
            <a:r>
              <a:rPr lang="en-US" b="1" dirty="0" err="1"/>
              <a:t>Ratthi</a:t>
            </a:r>
            <a:r>
              <a:rPr lang="en-US" b="1" dirty="0"/>
              <a:t> 300 g Smart Pack is		Rs. 270.00 	</a:t>
            </a:r>
            <a:endParaRPr lang="en-US" i="1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/>
              <a:t>(accordingly price of </a:t>
            </a:r>
            <a:r>
              <a:rPr lang="en-US" b="1" dirty="0" err="1">
                <a:solidFill>
                  <a:srgbClr val="FF0066"/>
                </a:solidFill>
              </a:rPr>
              <a:t>Ratthi</a:t>
            </a:r>
            <a:r>
              <a:rPr lang="en-US" b="1" dirty="0">
                <a:solidFill>
                  <a:srgbClr val="FF0066"/>
                </a:solidFill>
              </a:rPr>
              <a:t> 100 g is		Rs. 90.00)</a:t>
            </a:r>
            <a:endParaRPr lang="en-US" i="1" dirty="0">
              <a:solidFill>
                <a:srgbClr val="FF0066"/>
              </a:solidFill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i="1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/>
              <a:t>Price of </a:t>
            </a:r>
            <a:r>
              <a:rPr lang="en-US" b="1" dirty="0">
                <a:solidFill>
                  <a:srgbClr val="009900"/>
                </a:solidFill>
                <a:latin typeface="Arial Black" pitchFamily="34" charset="0"/>
              </a:rPr>
              <a:t>Highland</a:t>
            </a:r>
            <a:r>
              <a:rPr lang="en-US" b="1" dirty="0"/>
              <a:t> 400 g pack is 		Rs. 325.00	</a:t>
            </a:r>
            <a:endParaRPr lang="en-US" i="1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b="1" dirty="0"/>
              <a:t>(accordingly price of </a:t>
            </a:r>
            <a:r>
              <a:rPr lang="en-US" b="1" dirty="0">
                <a:solidFill>
                  <a:srgbClr val="FF0066"/>
                </a:solidFill>
              </a:rPr>
              <a:t>Highland 100 g is      Rs.  81.25</a:t>
            </a:r>
            <a:r>
              <a:rPr lang="en-US" b="1" dirty="0"/>
              <a:t>)</a:t>
            </a: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/>
              <a:t>saving to the consumer can be calculated as Rs. 26.25.</a:t>
            </a:r>
            <a:endParaRPr lang="en-US" i="1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i="1" dirty="0"/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pic>
        <p:nvPicPr>
          <p:cNvPr id="69636" name="Picture 2">
            <a:extLst>
              <a:ext uri="{FF2B5EF4-FFF2-40B4-BE49-F238E27FC236}">
                <a16:creationId xmlns:a16="http://schemas.microsoft.com/office/drawing/2014/main" id="{AC59D0A0-10A7-4B1C-A623-2C25EC6AE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22161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577FC6EB-B832-4B3B-8768-4307A3F4C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346A27B7-7986-4BB9-987E-E57904A8B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>
                <a:latin typeface="Arial Black" panose="020B0A04020102020204" pitchFamily="34" charset="0"/>
              </a:rPr>
              <a:t>There is only one boss. </a:t>
            </a:r>
            <a:r>
              <a:rPr lang="en-US" altLang="en-US">
                <a:solidFill>
                  <a:srgbClr val="C00000"/>
                </a:solidFill>
                <a:latin typeface="Arial Black" panose="020B0A04020102020204" pitchFamily="34" charset="0"/>
              </a:rPr>
              <a:t>The customer</a:t>
            </a:r>
            <a:r>
              <a:rPr lang="en-US" altLang="en-US">
                <a:latin typeface="Arial Black" panose="020B0A04020102020204" pitchFamily="34" charset="0"/>
              </a:rPr>
              <a:t>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>
                <a:latin typeface="Arial Black" panose="020B0A04020102020204" pitchFamily="34" charset="0"/>
              </a:rPr>
              <a:t>And he can fire everybody in the company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>
                <a:latin typeface="Arial Black" panose="020B0A04020102020204" pitchFamily="34" charset="0"/>
              </a:rPr>
              <a:t>from the chairman on down, </a:t>
            </a:r>
            <a:r>
              <a:rPr lang="en-US" altLang="en-US">
                <a:solidFill>
                  <a:srgbClr val="FF0000"/>
                </a:solidFill>
                <a:latin typeface="Arial Black" panose="020B0A04020102020204" pitchFamily="34" charset="0"/>
              </a:rPr>
              <a:t>simply by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>
                <a:solidFill>
                  <a:srgbClr val="FF0000"/>
                </a:solidFill>
                <a:latin typeface="Arial Black" panose="020B0A04020102020204" pitchFamily="34" charset="0"/>
              </a:rPr>
              <a:t>spending his money somewhere else.</a:t>
            </a:r>
            <a:r>
              <a:rPr lang="en-US" altLang="en-US">
                <a:solidFill>
                  <a:srgbClr val="FF0000"/>
                </a:solidFill>
              </a:rPr>
              <a:t>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i="1">
                <a:solidFill>
                  <a:srgbClr val="FF0000"/>
                </a:solidFill>
              </a:rPr>
              <a:t>“</a:t>
            </a:r>
            <a:r>
              <a:rPr lang="en-US" altLang="en-US" i="1"/>
              <a:t>Sam Walton” </a:t>
            </a:r>
          </a:p>
          <a:p>
            <a:pPr eaLnBrk="1" hangingPunct="1"/>
            <a:br>
              <a:rPr lang="en-US" altLang="en-US"/>
            </a:br>
            <a:endParaRPr lang="en-US" altLang="en-US"/>
          </a:p>
        </p:txBody>
      </p:sp>
      <p:pic>
        <p:nvPicPr>
          <p:cNvPr id="70660" name="Picture 3">
            <a:extLst>
              <a:ext uri="{FF2B5EF4-FFF2-40B4-BE49-F238E27FC236}">
                <a16:creationId xmlns:a16="http://schemas.microsoft.com/office/drawing/2014/main" id="{B8AE9D0D-15F8-444B-9B35-6FD9DC2CC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57200"/>
            <a:ext cx="43148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>
            <a:extLst>
              <a:ext uri="{FF2B5EF4-FFF2-40B4-BE49-F238E27FC236}">
                <a16:creationId xmlns:a16="http://schemas.microsoft.com/office/drawing/2014/main" id="{F04C450D-C463-47DB-8A01-D21C591E5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3401"/>
            <a:ext cx="3614738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E7D5B09F-A3BF-42D7-BB04-B4BC895F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04850"/>
            <a:ext cx="8229600" cy="742950"/>
          </a:xfrm>
        </p:spPr>
        <p:txBody>
          <a:bodyPr/>
          <a:lstStyle/>
          <a:p>
            <a:pPr algn="ctr"/>
            <a:r>
              <a:rPr lang="en-US" altLang="en-US" sz="3200">
                <a:solidFill>
                  <a:srgbClr val="000099"/>
                </a:solidFill>
              </a:rPr>
              <a:t>Consumer Organizations</a:t>
            </a:r>
          </a:p>
        </p:txBody>
      </p:sp>
      <p:sp>
        <p:nvSpPr>
          <p:cNvPr id="71683" name="Content Placeholder 2">
            <a:extLst>
              <a:ext uri="{FF2B5EF4-FFF2-40B4-BE49-F238E27FC236}">
                <a16:creationId xmlns:a16="http://schemas.microsoft.com/office/drawing/2014/main" id="{4310641E-0639-4E0D-ACDE-6A2D9A522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C00000"/>
                </a:solidFill>
              </a:rPr>
              <a:t>Consumers International (CI)</a:t>
            </a:r>
            <a:r>
              <a:rPr lang="en-US" altLang="en-US" u="sng">
                <a:solidFill>
                  <a:srgbClr val="C00000"/>
                </a:solidFill>
              </a:rPr>
              <a:t> </a:t>
            </a:r>
            <a:r>
              <a:rPr lang="en-US" altLang="en-US">
                <a:solidFill>
                  <a:srgbClr val="C00000"/>
                </a:solidFill>
              </a:rPr>
              <a:t> </a:t>
            </a:r>
            <a:r>
              <a:rPr lang="en-US" altLang="en-US">
                <a:solidFill>
                  <a:srgbClr val="000099"/>
                </a:solidFill>
              </a:rPr>
              <a:t>is the world federation of consumer groups that serves as the only independent and authoritative </a:t>
            </a:r>
            <a:r>
              <a:rPr lang="en-US" altLang="en-US">
                <a:solidFill>
                  <a:srgbClr val="C00000"/>
                </a:solidFill>
              </a:rPr>
              <a:t>global voice</a:t>
            </a:r>
            <a:r>
              <a:rPr lang="en-US" altLang="en-US">
                <a:solidFill>
                  <a:srgbClr val="000099"/>
                </a:solidFill>
              </a:rPr>
              <a:t> for consumers. </a:t>
            </a:r>
            <a:endParaRPr lang="en-US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EAF1059D-1F11-4011-B9AF-5F518AAB5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>
                <a:solidFill>
                  <a:srgbClr val="7030A0"/>
                </a:solidFill>
                <a:latin typeface="Arial Black" panose="020B0A04020102020204" pitchFamily="34" charset="0"/>
              </a:rPr>
              <a:t>CHOICE</a:t>
            </a:r>
            <a:r>
              <a:rPr lang="en-US" altLang="en-US">
                <a:solidFill>
                  <a:srgbClr val="000099"/>
                </a:solidFill>
              </a:rPr>
              <a:t> is an Australian non-profitable consumer Organization.</a:t>
            </a:r>
          </a:p>
        </p:txBody>
      </p:sp>
      <p:sp>
        <p:nvSpPr>
          <p:cNvPr id="72707" name="Content Placeholder 2">
            <a:extLst>
              <a:ext uri="{FF2B5EF4-FFF2-40B4-BE49-F238E27FC236}">
                <a16:creationId xmlns:a16="http://schemas.microsoft.com/office/drawing/2014/main" id="{982BC037-58AD-480B-9B57-22293D60B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founded in 1959 which researches and campaigns on behalf of Australian consumers.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  <a:p>
            <a:pPr>
              <a:lnSpc>
                <a:spcPct val="150000"/>
              </a:lnSpc>
            </a:pPr>
            <a:r>
              <a:rPr lang="en-US" altLang="en-US" sz="2000" b="1">
                <a:solidFill>
                  <a:srgbClr val="7030A0"/>
                </a:solidFill>
              </a:rPr>
              <a:t>CHOICE tests and rates a range of products </a:t>
            </a:r>
            <a:r>
              <a:rPr lang="en-US" altLang="en-US" sz="2000"/>
              <a:t>and services, including appliances, baby products, electronics and home entertainment, computers, food and health and financial products and services. More than 170,000 people subscribe to CHOICE.</a:t>
            </a:r>
          </a:p>
          <a:p>
            <a:endParaRPr lang="en-US" altLang="en-US"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23885B91-D0DD-4DC9-9F9F-7DCE7725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 u="sng">
                <a:solidFill>
                  <a:srgbClr val="C00000"/>
                </a:solidFill>
              </a:rPr>
              <a:t>Consumer activism can be seen even in Botswana</a:t>
            </a:r>
            <a:endParaRPr lang="en-US" altLang="en-US" sz="3200">
              <a:solidFill>
                <a:srgbClr val="C00000"/>
              </a:solidFill>
            </a:endParaRPr>
          </a:p>
        </p:txBody>
      </p:sp>
      <p:sp>
        <p:nvSpPr>
          <p:cNvPr id="73731" name="Content Placeholder 2">
            <a:extLst>
              <a:ext uri="{FF2B5EF4-FFF2-40B4-BE49-F238E27FC236}">
                <a16:creationId xmlns:a16="http://schemas.microsoft.com/office/drawing/2014/main" id="{CD94A14F-7A09-4A7E-AC68-0781BDE1F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b="1">
                <a:solidFill>
                  <a:srgbClr val="000099"/>
                </a:solidFill>
              </a:rPr>
              <a:t>Consumer Watchdog</a:t>
            </a:r>
            <a:r>
              <a:rPr lang="en-US" altLang="en-US">
                <a:solidFill>
                  <a:srgbClr val="000099"/>
                </a:solidFill>
              </a:rPr>
              <a:t> </a:t>
            </a:r>
            <a:r>
              <a:rPr lang="en-US" altLang="en-US">
                <a:solidFill>
                  <a:srgbClr val="7030A0"/>
                </a:solidFill>
              </a:rPr>
              <a:t>is a division of Business &amp; Enterprise Solutions Botswana (Pty) Ltd, a privately owned company registered in Botswana.</a:t>
            </a:r>
          </a:p>
          <a:p>
            <a:r>
              <a:rPr lang="en-US" altLang="en-US" sz="2000"/>
              <a:t>Consumer Watchdog has a wide reach regarding consumer issues in Botswana.</a:t>
            </a:r>
          </a:p>
          <a:p>
            <a:endParaRPr lang="en-US" altLang="en-US" sz="2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829D-6F24-4F2F-B66B-8D317457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u="sng" dirty="0">
                <a:solidFill>
                  <a:srgbClr val="7030A0"/>
                </a:solidFill>
              </a:rPr>
              <a:t>Which?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000099"/>
                </a:solidFill>
              </a:rPr>
              <a:t>is a brand name used by the Consumers' Association</a:t>
            </a:r>
            <a:r>
              <a:rPr lang="en-US" sz="3200" b="1" dirty="0">
                <a:solidFill>
                  <a:srgbClr val="000099"/>
                </a:solidFill>
              </a:rPr>
              <a:t> in the United Kingdom</a:t>
            </a:r>
            <a:r>
              <a:rPr lang="en-US" b="1" dirty="0">
                <a:solidFill>
                  <a:srgbClr val="000099"/>
                </a:solidFill>
              </a:rPr>
              <a:t> </a:t>
            </a:r>
          </a:p>
        </p:txBody>
      </p:sp>
      <p:sp>
        <p:nvSpPr>
          <p:cNvPr id="74755" name="Content Placeholder 2">
            <a:extLst>
              <a:ext uri="{FF2B5EF4-FFF2-40B4-BE49-F238E27FC236}">
                <a16:creationId xmlns:a16="http://schemas.microsoft.com/office/drawing/2014/main" id="{9FA24995-2017-4443-8235-298696A01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/>
              <a:t>A  pressure group based in the United Kingdom that exists </a:t>
            </a:r>
            <a:r>
              <a:rPr lang="en-US" altLang="en-US" b="1">
                <a:solidFill>
                  <a:srgbClr val="000099"/>
                </a:solidFill>
              </a:rPr>
              <a:t>to  promote informed consumer  choice </a:t>
            </a:r>
            <a:r>
              <a:rPr lang="en-US" altLang="en-US"/>
              <a:t>in the purchase of goods and services, by </a:t>
            </a:r>
            <a:r>
              <a:rPr lang="en-US" altLang="en-US" u="sng">
                <a:solidFill>
                  <a:srgbClr val="FF0000"/>
                </a:solidFill>
              </a:rPr>
              <a:t>testing products</a:t>
            </a:r>
            <a:r>
              <a:rPr lang="en-US" altLang="en-US"/>
              <a:t>, </a:t>
            </a:r>
            <a:r>
              <a:rPr lang="en-US" altLang="en-US">
                <a:solidFill>
                  <a:srgbClr val="C00000"/>
                </a:solidFill>
              </a:rPr>
              <a:t>highlighting inferior products or services</a:t>
            </a:r>
            <a:r>
              <a:rPr lang="en-US" altLang="en-US"/>
              <a:t>,  raising awareness of consumer rights and offering independent advice.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37C8-8A0D-460E-98A0-8C90B37E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Consumer Guidance Society of </a:t>
            </a:r>
            <a:r>
              <a:rPr lang="en-US" b="1" u="sng" dirty="0">
                <a:solidFill>
                  <a:srgbClr val="000099"/>
                </a:solidFill>
              </a:rPr>
              <a:t>India</a:t>
            </a:r>
            <a:r>
              <a:rPr lang="en-US" u="sng" dirty="0">
                <a:solidFill>
                  <a:srgbClr val="000099"/>
                </a:solidFill>
              </a:rPr>
              <a:t> (</a:t>
            </a:r>
            <a:r>
              <a:rPr lang="en-US" b="1" u="sng" dirty="0">
                <a:solidFill>
                  <a:srgbClr val="000099"/>
                </a:solidFill>
              </a:rPr>
              <a:t>CGSI)</a:t>
            </a:r>
            <a:endParaRPr lang="en-US" u="sng" dirty="0">
              <a:solidFill>
                <a:srgbClr val="000099"/>
              </a:solidFill>
            </a:endParaRP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8DD5256A-BC6F-43DD-8B76-61A2B8F77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99"/>
                </a:solidFill>
              </a:rPr>
              <a:t>The </a:t>
            </a:r>
            <a:r>
              <a:rPr lang="en-US" altLang="en-US" b="1">
                <a:solidFill>
                  <a:srgbClr val="000099"/>
                </a:solidFill>
              </a:rPr>
              <a:t>Consumer Guidance Society of India</a:t>
            </a:r>
            <a:r>
              <a:rPr lang="en-US" altLang="en-US">
                <a:solidFill>
                  <a:srgbClr val="000099"/>
                </a:solidFill>
              </a:rPr>
              <a:t> (</a:t>
            </a:r>
            <a:r>
              <a:rPr lang="en-US" altLang="en-US" b="1">
                <a:solidFill>
                  <a:srgbClr val="000099"/>
                </a:solidFill>
              </a:rPr>
              <a:t>CGSI</a:t>
            </a:r>
            <a:r>
              <a:rPr lang="en-US" altLang="en-US">
                <a:solidFill>
                  <a:srgbClr val="0000FF"/>
                </a:solidFill>
              </a:rPr>
              <a:t>) is a  consumerright  organization based in Mumbai, India. </a:t>
            </a:r>
          </a:p>
          <a:p>
            <a:r>
              <a:rPr lang="en-US" altLang="en-US">
                <a:solidFill>
                  <a:srgbClr val="7030A0"/>
                </a:solidFill>
              </a:rPr>
              <a:t>It was a consumer’s organization founded by </a:t>
            </a:r>
            <a:r>
              <a:rPr lang="en-US" altLang="en-US" b="1" u="sng">
                <a:solidFill>
                  <a:srgbClr val="7030A0"/>
                </a:solidFill>
              </a:rPr>
              <a:t>nine women in 1966</a:t>
            </a:r>
            <a:r>
              <a:rPr lang="en-US" altLang="en-US">
                <a:solidFill>
                  <a:srgbClr val="7030A0"/>
                </a:solidFill>
              </a:rPr>
              <a:t>, and became the first to conduct </a:t>
            </a:r>
            <a:r>
              <a:rPr lang="en-US" altLang="en-US" u="sng">
                <a:solidFill>
                  <a:srgbClr val="7030A0"/>
                </a:solidFill>
              </a:rPr>
              <a:t>formal product testing in 1977</a:t>
            </a:r>
            <a:r>
              <a:rPr lang="en-US" altLang="en-US">
                <a:solidFill>
                  <a:srgbClr val="7030A0"/>
                </a:solidFill>
              </a:rPr>
              <a:t>. CGSI publishes a magazine, </a:t>
            </a:r>
            <a:r>
              <a:rPr lang="en-US" altLang="en-US" i="1">
                <a:solidFill>
                  <a:srgbClr val="7030A0"/>
                </a:solidFill>
              </a:rPr>
              <a:t>Keemat</a:t>
            </a:r>
            <a:r>
              <a:rPr lang="en-US" altLang="en-US">
                <a:solidFill>
                  <a:srgbClr val="7030A0"/>
                </a:solidFill>
              </a:rPr>
              <a:t>. 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>
            <a:extLst>
              <a:ext uri="{FF2B5EF4-FFF2-40B4-BE49-F238E27FC236}">
                <a16:creationId xmlns:a16="http://schemas.microsoft.com/office/drawing/2014/main" id="{3BF0C4FC-17BA-42C6-A3C7-2D11B72CD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solidFill>
                  <a:srgbClr val="C00000"/>
                </a:solidFill>
              </a:rPr>
              <a:t>Achievements and features of Consumer Guidance Society of </a:t>
            </a:r>
            <a:r>
              <a:rPr lang="en-US" altLang="en-US" sz="3200" b="1" u="sng">
                <a:solidFill>
                  <a:srgbClr val="C00000"/>
                </a:solidFill>
              </a:rPr>
              <a:t>India</a:t>
            </a:r>
            <a:endParaRPr lang="en-US" altLang="en-US" sz="3200" b="1" i="1">
              <a:solidFill>
                <a:srgbClr val="C00000"/>
              </a:solidFill>
            </a:endParaRPr>
          </a:p>
        </p:txBody>
      </p:sp>
      <p:sp>
        <p:nvSpPr>
          <p:cNvPr id="76803" name="Content Placeholder 2">
            <a:extLst>
              <a:ext uri="{FF2B5EF4-FFF2-40B4-BE49-F238E27FC236}">
                <a16:creationId xmlns:a16="http://schemas.microsoft.com/office/drawing/2014/main" id="{6A381C79-3633-4C0B-A0FC-9E2B8903F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It pressed for </a:t>
            </a:r>
            <a:r>
              <a:rPr lang="en-US" altLang="en-US" sz="2400" b="1" u="sng">
                <a:solidFill>
                  <a:srgbClr val="FF0000"/>
                </a:solidFill>
              </a:rPr>
              <a:t>Consumer protection Act and Consumer Protection Court in 1975</a:t>
            </a:r>
            <a:r>
              <a:rPr lang="en-US" altLang="en-US" sz="2400">
                <a:solidFill>
                  <a:srgbClr val="FF0000"/>
                </a:solidFill>
              </a:rPr>
              <a:t>. Consumer protection court materialized in 1975 itself. </a:t>
            </a:r>
          </a:p>
          <a:p>
            <a:r>
              <a:rPr lang="en-US" altLang="en-US" sz="2400" b="1">
                <a:solidFill>
                  <a:srgbClr val="000099"/>
                </a:solidFill>
              </a:rPr>
              <a:t>70-80% of the complaints received by CGSI are redressed</a:t>
            </a:r>
          </a:p>
          <a:p>
            <a:r>
              <a:rPr lang="en-US" altLang="en-US" sz="2400" b="1">
                <a:solidFill>
                  <a:srgbClr val="7030A0"/>
                </a:solidFill>
              </a:rPr>
              <a:t>It was the </a:t>
            </a:r>
            <a:r>
              <a:rPr lang="en-US" altLang="en-US" sz="2400" b="1" u="sng">
                <a:solidFill>
                  <a:srgbClr val="7030A0"/>
                </a:solidFill>
              </a:rPr>
              <a:t>first consumer organization to establish a formal product testing lab </a:t>
            </a:r>
            <a:r>
              <a:rPr lang="en-US" altLang="en-US" sz="2400" b="1">
                <a:solidFill>
                  <a:srgbClr val="7030A0"/>
                </a:solidFill>
              </a:rPr>
              <a:t>in 1977.</a:t>
            </a:r>
          </a:p>
          <a:p>
            <a:r>
              <a:rPr lang="en-US" altLang="en-US" sz="2400">
                <a:solidFill>
                  <a:srgbClr val="800000"/>
                </a:solidFill>
              </a:rPr>
              <a:t>It was the first to start a monthly magazine called 'Keemat' which provided information to consumers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354C5-C6C0-4990-B35A-CD0366298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800291" cy="1320800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Unicode MS"/>
              </a:rPr>
              <a:t>Prevalence of </a:t>
            </a:r>
            <a:r>
              <a:rPr lang="en-US" sz="2800" dirty="0" err="1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Unicode MS"/>
              </a:rPr>
              <a:t>anaemia</a:t>
            </a:r>
            <a:r>
              <a:rPr lang="en-US" sz="2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Unicode MS"/>
              </a:rPr>
              <a:t> in women of reproductive </a:t>
            </a:r>
            <a:br>
              <a:rPr lang="en-US" sz="2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Unicode MS"/>
              </a:rPr>
            </a:br>
            <a:r>
              <a:rPr lang="en-US" sz="28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Unicode MS"/>
              </a:rPr>
              <a:t>age (15-49 years) </a:t>
            </a:r>
            <a:r>
              <a:rPr lang="en-US" sz="4400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Unicode MS"/>
              </a:rPr>
              <a:t>32.6%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0615D-EB32-4E52-A91C-C5F757431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7251" y="2160588"/>
            <a:ext cx="4506778" cy="4630737"/>
          </a:xfrm>
        </p:spPr>
      </p:pic>
    </p:spTree>
    <p:extLst>
      <p:ext uri="{BB962C8B-B14F-4D97-AF65-F5344CB8AC3E}">
        <p14:creationId xmlns:p14="http://schemas.microsoft.com/office/powerpoint/2010/main" val="2414654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E4109-C205-48AF-94D1-6EFF3A023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</a:rPr>
              <a:t>Achievements and features of Consumer Guidance Society of </a:t>
            </a:r>
            <a:r>
              <a:rPr lang="en-US" b="1" u="sng" dirty="0">
                <a:solidFill>
                  <a:srgbClr val="C00000"/>
                </a:solidFill>
              </a:rPr>
              <a:t>India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780B7-437E-4D0E-87BF-355608B66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lnSpc>
                <a:spcPct val="170000"/>
              </a:lnSpc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99"/>
                </a:solidFill>
              </a:rPr>
              <a:t>CGSI promotes consumer education, undertakes training programs in rural areas and represents consumer interests in government and other bodies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7030A0"/>
                </a:solidFill>
              </a:rPr>
              <a:t>It won a national award in 1991 for consumer protection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C00000"/>
                </a:solidFill>
              </a:rPr>
              <a:t>It is also a member of state consumer protection council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3300"/>
                </a:solidFill>
              </a:rPr>
              <a:t>It also takes part in a large number of technical committees and government decision making bodies.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6600FF"/>
                </a:solidFill>
              </a:rPr>
              <a:t>Guides how to file the case in consumer court.</a:t>
            </a:r>
          </a:p>
          <a:p>
            <a:pPr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>
            <a:extLst>
              <a:ext uri="{FF2B5EF4-FFF2-40B4-BE49-F238E27FC236}">
                <a16:creationId xmlns:a16="http://schemas.microsoft.com/office/drawing/2014/main" id="{EB2EEB58-0A0F-447C-BB64-1AF9270A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8382000" cy="914400"/>
          </a:xfrm>
        </p:spPr>
        <p:txBody>
          <a:bodyPr>
            <a:normAutofit fontScale="90000"/>
          </a:bodyPr>
          <a:lstStyle/>
          <a:p>
            <a:r>
              <a:rPr lang="en-US" altLang="en-US" sz="2800">
                <a:solidFill>
                  <a:srgbClr val="FF0000"/>
                </a:solidFill>
              </a:rPr>
              <a:t>Sri Lanka needs similar organizations or  groups  to safeguard the consumers.</a:t>
            </a:r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79E5A2AD-0E76-4851-9C42-D9CA46372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8852" name="Picture 2">
            <a:extLst>
              <a:ext uri="{FF2B5EF4-FFF2-40B4-BE49-F238E27FC236}">
                <a16:creationId xmlns:a16="http://schemas.microsoft.com/office/drawing/2014/main" id="{74A729BA-320B-4CD2-80AE-51F0933C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23988"/>
            <a:ext cx="7848600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898CE843-524F-4FF6-82BD-504C5DCBA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9875" name="Picture 2">
            <a:extLst>
              <a:ext uri="{FF2B5EF4-FFF2-40B4-BE49-F238E27FC236}">
                <a16:creationId xmlns:a16="http://schemas.microsoft.com/office/drawing/2014/main" id="{E5CFC426-148E-46DB-98C5-DA5ECCDE1D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2688" y="0"/>
            <a:ext cx="9485313" cy="4267200"/>
          </a:xfrm>
          <a:noFill/>
        </p:spPr>
      </p:pic>
      <p:sp>
        <p:nvSpPr>
          <p:cNvPr id="79876" name="Rectangle 4">
            <a:extLst>
              <a:ext uri="{FF2B5EF4-FFF2-40B4-BE49-F238E27FC236}">
                <a16:creationId xmlns:a16="http://schemas.microsoft.com/office/drawing/2014/main" id="{C1A69CD9-1358-468F-8085-7EB04D7DE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398964"/>
            <a:ext cx="8839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42950" indent="-7429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Calibri" panose="020F0502020204030204" pitchFamily="34" charset="0"/>
              <a:buAutoNum type="arabicPeriod"/>
            </a:pPr>
            <a:r>
              <a:rPr lang="en-US" altLang="en-US" sz="4000">
                <a:solidFill>
                  <a:srgbClr val="FF0066"/>
                </a:solidFill>
                <a:latin typeface="Arial Black" panose="020B0A04020102020204" pitchFamily="34" charset="0"/>
              </a:rPr>
              <a:t>Be an informed &amp; vigilant consumer</a:t>
            </a:r>
          </a:p>
          <a:p>
            <a:pPr eaLnBrk="1" hangingPunct="1">
              <a:buFont typeface="Calibri" panose="020F0502020204030204" pitchFamily="34" charset="0"/>
              <a:buAutoNum type="arabicPeriod"/>
            </a:pPr>
            <a:r>
              <a:rPr lang="en-US" altLang="en-US" sz="4000">
                <a:solidFill>
                  <a:srgbClr val="FF0066"/>
                </a:solidFill>
                <a:latin typeface="Arial Black" panose="020B0A04020102020204" pitchFamily="34" charset="0"/>
              </a:rPr>
              <a:t>Unite and act for consumer rights.</a:t>
            </a:r>
            <a:endParaRPr lang="en-US" altLang="en-US" sz="40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28D06CE5-A930-4CDE-8FB9-578068375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1" y="1371600"/>
            <a:ext cx="7851775" cy="1828800"/>
          </a:xfrm>
        </p:spPr>
        <p:txBody>
          <a:bodyPr anchor="t"/>
          <a:lstStyle/>
          <a:p>
            <a:pPr>
              <a:defRPr/>
            </a:pPr>
            <a:endParaRPr lang="en-US"/>
          </a:p>
        </p:txBody>
      </p:sp>
      <p:sp>
        <p:nvSpPr>
          <p:cNvPr id="80899" name="Subtitle 2">
            <a:extLst>
              <a:ext uri="{FF2B5EF4-FFF2-40B4-BE49-F238E27FC236}">
                <a16:creationId xmlns:a16="http://schemas.microsoft.com/office/drawing/2014/main" id="{5F2D774B-9655-4168-A714-0C3051EE1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3228975"/>
            <a:ext cx="7854950" cy="17526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80900" name="Picture 2">
            <a:extLst>
              <a:ext uri="{FF2B5EF4-FFF2-40B4-BE49-F238E27FC236}">
                <a16:creationId xmlns:a16="http://schemas.microsoft.com/office/drawing/2014/main" id="{36DB60F6-6BE9-4181-B494-12EAE904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791700" cy="716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TextBox 5">
            <a:extLst>
              <a:ext uri="{FF2B5EF4-FFF2-40B4-BE49-F238E27FC236}">
                <a16:creationId xmlns:a16="http://schemas.microsoft.com/office/drawing/2014/main" id="{EF3F1598-A53F-4B81-9905-F2872598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724401"/>
            <a:ext cx="373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00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80902" name="Picture 3" descr="C:\Users\Madarasingha\Documents\My Dropbox\New folder\KINGSTON\Photos- Male\GS 367.jpg">
            <a:extLst>
              <a:ext uri="{FF2B5EF4-FFF2-40B4-BE49-F238E27FC236}">
                <a16:creationId xmlns:a16="http://schemas.microsoft.com/office/drawing/2014/main" id="{823C0A43-0138-407A-A498-B67D0AA1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33801"/>
            <a:ext cx="19050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Rectangle 6">
            <a:extLst>
              <a:ext uri="{FF2B5EF4-FFF2-40B4-BE49-F238E27FC236}">
                <a16:creationId xmlns:a16="http://schemas.microsoft.com/office/drawing/2014/main" id="{45208454-1F1E-4026-B256-209A40462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917825"/>
            <a:ext cx="88392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/>
            <a:endParaRPr lang="en-US" altLang="en-US" sz="2800" b="1">
              <a:solidFill>
                <a:srgbClr val="000066"/>
              </a:solidFill>
              <a:latin typeface="Monotype Corsiva" panose="03010101010201010101" pitchFamily="66" charset="0"/>
            </a:endParaRPr>
          </a:p>
          <a:p>
            <a:pPr lvl="1"/>
            <a:endParaRPr lang="en-US" altLang="en-US" sz="2800" b="1">
              <a:solidFill>
                <a:srgbClr val="000066"/>
              </a:solidFill>
              <a:latin typeface="Monotype Corsiva" panose="03010101010201010101" pitchFamily="66" charset="0"/>
            </a:endParaRPr>
          </a:p>
          <a:p>
            <a:pPr lvl="1"/>
            <a:endParaRPr lang="en-US" altLang="en-US" sz="2800" b="1">
              <a:solidFill>
                <a:srgbClr val="000066"/>
              </a:solidFill>
              <a:latin typeface="Monotype Corsiva" panose="03010101010201010101" pitchFamily="66" charset="0"/>
            </a:endParaRPr>
          </a:p>
          <a:p>
            <a:pPr lvl="1"/>
            <a:endParaRPr lang="en-US" altLang="en-US" sz="2800" b="1">
              <a:solidFill>
                <a:srgbClr val="000066"/>
              </a:solidFill>
              <a:latin typeface="Monotype Corsiva" panose="03010101010201010101" pitchFamily="66" charset="0"/>
            </a:endParaRPr>
          </a:p>
          <a:p>
            <a:pPr lvl="1"/>
            <a:endParaRPr lang="en-US" altLang="en-US" sz="2800" b="1">
              <a:solidFill>
                <a:srgbClr val="000066"/>
              </a:solidFill>
              <a:latin typeface="Monotype Corsiva" panose="03010101010201010101" pitchFamily="66" charset="0"/>
            </a:endParaRPr>
          </a:p>
          <a:p>
            <a:pPr lvl="1"/>
            <a:endParaRPr lang="en-US" altLang="en-US" sz="2800" b="1">
              <a:solidFill>
                <a:srgbClr val="000066"/>
              </a:solidFill>
              <a:latin typeface="Monotype Corsiva" panose="03010101010201010101" pitchFamily="66" charset="0"/>
            </a:endParaRPr>
          </a:p>
          <a:p>
            <a:pPr lvl="1"/>
            <a:r>
              <a:rPr lang="en-US" altLang="en-US" sz="2800" b="1">
                <a:solidFill>
                  <a:srgbClr val="000066"/>
                </a:solidFill>
                <a:latin typeface="Monotype Corsiva" panose="03010101010201010101" pitchFamily="66" charset="0"/>
              </a:rPr>
              <a:t>P.Madarasinghe</a:t>
            </a:r>
          </a:p>
          <a:p>
            <a:pPr lvl="1"/>
            <a:r>
              <a:rPr lang="en-US" altLang="en-US" b="1">
                <a:solidFill>
                  <a:srgbClr val="000066"/>
                </a:solidFill>
                <a:latin typeface="Monotype Corsiva" panose="03010101010201010101" pitchFamily="66" charset="0"/>
              </a:rPr>
              <a:t>Tel: 077 355 9758</a:t>
            </a:r>
          </a:p>
          <a:p>
            <a:pPr lvl="1"/>
            <a:r>
              <a:rPr lang="en-US" altLang="en-US" b="1">
                <a:solidFill>
                  <a:srgbClr val="000066"/>
                </a:solidFill>
                <a:latin typeface="Monotype Corsiva" panose="03010101010201010101" pitchFamily="66" charset="0"/>
              </a:rPr>
              <a:t>E-mail : preammadarasinghe@gmail.com</a:t>
            </a:r>
          </a:p>
        </p:txBody>
      </p:sp>
      <p:sp>
        <p:nvSpPr>
          <p:cNvPr id="80904" name="Rectangle 7">
            <a:extLst>
              <a:ext uri="{FF2B5EF4-FFF2-40B4-BE49-F238E27FC236}">
                <a16:creationId xmlns:a16="http://schemas.microsoft.com/office/drawing/2014/main" id="{6B257DBE-3326-4894-9644-E234987FF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762001"/>
            <a:ext cx="8915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7030A0"/>
                </a:solidFill>
                <a:latin typeface="Arial Black" panose="020B0A04020102020204" pitchFamily="34" charset="0"/>
              </a:rPr>
              <a:t>                                 </a:t>
            </a:r>
            <a:r>
              <a:rPr lang="en-US" altLang="en-US" sz="4800">
                <a:solidFill>
                  <a:srgbClr val="7030A0"/>
                </a:solidFill>
                <a:latin typeface="Arial Black" panose="020B0A04020102020204" pitchFamily="34" charset="0"/>
              </a:rPr>
              <a:t>Thank you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A8061-3B78-44E4-BEBB-72DE42C9F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A6169-05D6-477F-AD35-FEAED4E5EB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5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3589EFC4-57D9-48F8-AF40-C180C113C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800">
                <a:solidFill>
                  <a:srgbClr val="FF0066"/>
                </a:solidFill>
                <a:latin typeface="Arial Black" panose="020B0A04020102020204" pitchFamily="34" charset="0"/>
              </a:rPr>
              <a:t>Be an informed &amp;</a:t>
            </a:r>
            <a:br>
              <a:rPr lang="en-US" altLang="en-US" sz="4800">
                <a:solidFill>
                  <a:srgbClr val="FF0066"/>
                </a:solidFill>
                <a:latin typeface="Arial Black" panose="020B0A04020102020204" pitchFamily="34" charset="0"/>
              </a:rPr>
            </a:br>
            <a:r>
              <a:rPr lang="en-US" altLang="en-US" sz="4800">
                <a:solidFill>
                  <a:srgbClr val="FF0066"/>
                </a:solidFill>
                <a:latin typeface="Arial Black" panose="020B0A04020102020204" pitchFamily="34" charset="0"/>
              </a:rPr>
              <a:t>vigilant consumer</a:t>
            </a:r>
            <a:endParaRPr lang="en-US" altLang="en-US"/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1C54F8F5-4242-4196-A233-04F8C64C3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7108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3F297925-30C8-4F1F-AE48-94CD17F1B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292100"/>
            <a:ext cx="9478963" cy="71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6">
            <a:extLst>
              <a:ext uri="{FF2B5EF4-FFF2-40B4-BE49-F238E27FC236}">
                <a16:creationId xmlns:a16="http://schemas.microsoft.com/office/drawing/2014/main" id="{B7A5A6C8-02F1-4289-A99C-93ADC46F2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1752601"/>
            <a:ext cx="50292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chemeClr val="bg1"/>
                </a:solidFill>
                <a:latin typeface="Arial Black" panose="020B0A04020102020204" pitchFamily="34" charset="0"/>
              </a:rPr>
              <a:t>Be an informed &amp; vigilant consumer.</a:t>
            </a:r>
          </a:p>
        </p:txBody>
      </p:sp>
      <p:sp>
        <p:nvSpPr>
          <p:cNvPr id="8" name="Right Arrow 7">
            <a:hlinkClick r:id="rId5" action="ppaction://hlinkpres?slideindex=1&amp;slidetitle="/>
            <a:extLst>
              <a:ext uri="{FF2B5EF4-FFF2-40B4-BE49-F238E27FC236}">
                <a16:creationId xmlns:a16="http://schemas.microsoft.com/office/drawing/2014/main" id="{76148E4E-A6FE-4C99-B945-FEDEA50E49D4}"/>
              </a:ext>
            </a:extLst>
          </p:cNvPr>
          <p:cNvSpPr/>
          <p:nvPr/>
        </p:nvSpPr>
        <p:spPr>
          <a:xfrm>
            <a:off x="9829800" y="58674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051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1">
            <a:extLst>
              <a:ext uri="{FF2B5EF4-FFF2-40B4-BE49-F238E27FC236}">
                <a16:creationId xmlns:a16="http://schemas.microsoft.com/office/drawing/2014/main" id="{81500BE4-965E-49D9-9D0B-BA339C629D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63A9225-7CC1-4F69-9B6F-4CE9CBAB03A9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26627" name="Footer Placeholder 2">
            <a:extLst>
              <a:ext uri="{FF2B5EF4-FFF2-40B4-BE49-F238E27FC236}">
                <a16:creationId xmlns:a16="http://schemas.microsoft.com/office/drawing/2014/main" id="{9D6E46B9-4A05-403D-AC73-0B312BEC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4EDBA764-1EA1-4941-9A56-099BB2D6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03B017-434C-4557-8438-3527A3F0F2AE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46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48133" name="Text Box 2">
            <a:extLst>
              <a:ext uri="{FF2B5EF4-FFF2-40B4-BE49-F238E27FC236}">
                <a16:creationId xmlns:a16="http://schemas.microsoft.com/office/drawing/2014/main" id="{7C610A66-5D9C-4CC5-A89E-27FBA9DF7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873376"/>
            <a:ext cx="759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8134" name="Rectangle 3">
            <a:extLst>
              <a:ext uri="{FF2B5EF4-FFF2-40B4-BE49-F238E27FC236}">
                <a16:creationId xmlns:a16="http://schemas.microsoft.com/office/drawing/2014/main" id="{40056AB9-E0CB-47AF-8DC8-FE3F8D2FE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1" y="692150"/>
            <a:ext cx="6913563" cy="5329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400">
              <a:latin typeface="Calibri" panose="020F0502020204030204" pitchFamily="34" charset="0"/>
            </a:endParaRPr>
          </a:p>
          <a:p>
            <a:pPr eaLnBrk="1" hangingPunct="1"/>
            <a:endParaRPr lang="en-US" altLang="en-US" sz="4400">
              <a:latin typeface="Calibri" panose="020F0502020204030204" pitchFamily="34" charset="0"/>
            </a:endParaRPr>
          </a:p>
          <a:p>
            <a:pPr eaLnBrk="1" hangingPunct="1"/>
            <a:endParaRPr lang="en-US" altLang="en-US" sz="4400">
              <a:latin typeface="Calibri" panose="020F0502020204030204" pitchFamily="34" charset="0"/>
            </a:endParaRPr>
          </a:p>
          <a:p>
            <a:pPr eaLnBrk="1" hangingPunct="1"/>
            <a:endParaRPr lang="en-US" altLang="en-US" sz="4400">
              <a:latin typeface="Calibri" panose="020F0502020204030204" pitchFamily="34" charset="0"/>
            </a:endParaRPr>
          </a:p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Lets see how </a:t>
            </a:r>
          </a:p>
          <a:p>
            <a:pPr eaLnBrk="1" hangingPunct="1"/>
            <a:r>
              <a:rPr lang="en-US" altLang="en-US" sz="4400">
                <a:latin typeface="Calibri" panose="020F0502020204030204" pitchFamily="34" charset="0"/>
              </a:rPr>
              <a:t>we are cheated</a:t>
            </a:r>
          </a:p>
        </p:txBody>
      </p:sp>
      <p:pic>
        <p:nvPicPr>
          <p:cNvPr id="48135" name="Picture 4" descr="PE01810_">
            <a:extLst>
              <a:ext uri="{FF2B5EF4-FFF2-40B4-BE49-F238E27FC236}">
                <a16:creationId xmlns:a16="http://schemas.microsoft.com/office/drawing/2014/main" id="{D95E7FA3-3806-4874-AD34-3EBAC852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908051"/>
            <a:ext cx="2916237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8155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>
            <a:extLst>
              <a:ext uri="{FF2B5EF4-FFF2-40B4-BE49-F238E27FC236}">
                <a16:creationId xmlns:a16="http://schemas.microsoft.com/office/drawing/2014/main" id="{119464F9-9086-4F91-9EA3-6926BAAC8FB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C6D4A22-0524-47D7-869E-5028C6DE9B46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30723" name="Footer Placeholder 2">
            <a:extLst>
              <a:ext uri="{FF2B5EF4-FFF2-40B4-BE49-F238E27FC236}">
                <a16:creationId xmlns:a16="http://schemas.microsoft.com/office/drawing/2014/main" id="{6298CCFA-9531-484D-9C76-160A73F0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498BC130-A80B-4285-ABAE-D676AEAE9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DC45C14-D430-4AB2-8A6E-C690678EBCB3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47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29378" name="Picture 2" descr="Vaiumfranguinhonochines2003%285%29-6">
            <a:extLst>
              <a:ext uri="{FF2B5EF4-FFF2-40B4-BE49-F238E27FC236}">
                <a16:creationId xmlns:a16="http://schemas.microsoft.com/office/drawing/2014/main" id="{64D5C64D-F644-44D5-BA75-554DE3F1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432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9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2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>
            <a:extLst>
              <a:ext uri="{FF2B5EF4-FFF2-40B4-BE49-F238E27FC236}">
                <a16:creationId xmlns:a16="http://schemas.microsoft.com/office/drawing/2014/main" id="{033FAADB-E8C0-4072-BB03-D278C70D0D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C56AAD5-6EB5-452E-88F3-AFC37CA587F8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27651" name="Footer Placeholder 4">
            <a:extLst>
              <a:ext uri="{FF2B5EF4-FFF2-40B4-BE49-F238E27FC236}">
                <a16:creationId xmlns:a16="http://schemas.microsoft.com/office/drawing/2014/main" id="{601F9A15-CD61-4EFD-8582-6196F023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27652" name="Slide Number Placeholder 5">
            <a:extLst>
              <a:ext uri="{FF2B5EF4-FFF2-40B4-BE49-F238E27FC236}">
                <a16:creationId xmlns:a16="http://schemas.microsoft.com/office/drawing/2014/main" id="{7A6EC34B-DB8C-4BC7-BE39-C1F2878F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280D54-6FB9-4B51-8E70-DC93A584130A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48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50181" name="Rectangle 2">
            <a:extLst>
              <a:ext uri="{FF2B5EF4-FFF2-40B4-BE49-F238E27FC236}">
                <a16:creationId xmlns:a16="http://schemas.microsoft.com/office/drawing/2014/main" id="{00B9BD79-1196-4D09-B67A-D84E1715B7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0182" name="Rectangle 3">
            <a:extLst>
              <a:ext uri="{FF2B5EF4-FFF2-40B4-BE49-F238E27FC236}">
                <a16:creationId xmlns:a16="http://schemas.microsoft.com/office/drawing/2014/main" id="{0CD5FD14-D251-4774-9E47-D8B2EE885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26308" name="Picture 4" descr="Vaiumfranguinhonochines2003%282%29-3">
            <a:extLst>
              <a:ext uri="{FF2B5EF4-FFF2-40B4-BE49-F238E27FC236}">
                <a16:creationId xmlns:a16="http://schemas.microsoft.com/office/drawing/2014/main" id="{0FF15C61-811D-42C2-8923-6B59C04C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8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>
            <a:extLst>
              <a:ext uri="{FF2B5EF4-FFF2-40B4-BE49-F238E27FC236}">
                <a16:creationId xmlns:a16="http://schemas.microsoft.com/office/drawing/2014/main" id="{A58B553A-3A52-4848-96E1-42F0BA927F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A965A32-84C4-4BDB-8B89-3C74365EE830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28675" name="Footer Placeholder 2">
            <a:extLst>
              <a:ext uri="{FF2B5EF4-FFF2-40B4-BE49-F238E27FC236}">
                <a16:creationId xmlns:a16="http://schemas.microsoft.com/office/drawing/2014/main" id="{96E0DFB2-58E6-4B06-AB16-2406437C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35ED972F-5FA3-4262-9918-658A6B37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399BEB-5754-4FF6-B923-51B5D88DA852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49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27330" name="Picture 2" descr="Vaiumfranguinhonochines2003%283%29-4">
            <a:extLst>
              <a:ext uri="{FF2B5EF4-FFF2-40B4-BE49-F238E27FC236}">
                <a16:creationId xmlns:a16="http://schemas.microsoft.com/office/drawing/2014/main" id="{090079C5-4D1B-4C92-A0DB-4F84B216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2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2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B311-8B27-44FF-BBD8-B9736B3A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Prevalence of 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stunting 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children under </a:t>
            </a:r>
            <a:r>
              <a:rPr lang="en-US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5 (%) 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Boys 19.8%, Girls 18.7%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 Unicode MS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AE76-F131-4D6C-BAB5-C8045B74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0225"/>
            <a:ext cx="10324041" cy="4241137"/>
          </a:xfrm>
        </p:spPr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WHO-World Health Statics 2019 (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Page 112)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Prevalence of 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stunting 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children under  5</a:t>
            </a:r>
            <a:r>
              <a:rPr lang="en-US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(%) 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Boys 19.8%, Girls 18.7%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40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Arial Unicode MS"/>
              </a:rPr>
              <a:t>No one is bothered about this situation.</a:t>
            </a:r>
            <a:endParaRPr lang="en-US" sz="4000" dirty="0">
              <a:solidFill>
                <a:srgbClr val="FF0000"/>
              </a:solidFill>
              <a:effectLst/>
              <a:latin typeface="Britannic Bold" panose="020B0903060703020204" pitchFamily="34" charset="0"/>
              <a:ea typeface="Calibri" panose="020F0502020204030204" pitchFamily="34" charset="0"/>
              <a:cs typeface="Arial Unicode M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In Sri Lanka we have wonder food specially prepared for 1 to 3 years, 3 to 5 years.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400050" lvl="1" indent="0">
              <a:lnSpc>
                <a:spcPts val="1650"/>
              </a:lnSpc>
              <a:spcBef>
                <a:spcPts val="0"/>
              </a:spcBef>
              <a:buNone/>
            </a:pPr>
            <a:r>
              <a:rPr lang="en-US" sz="2600" b="1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r>
              <a:rPr lang="en-US" sz="2600" b="1" u="sng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with Exaggerated, unethical, </a:t>
            </a:r>
            <a:r>
              <a:rPr lang="en-US" sz="2600" b="1" u="sng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violatory</a:t>
            </a:r>
            <a:r>
              <a:rPr lang="en-US" sz="2600" b="1" u="sng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descriptions. </a:t>
            </a:r>
            <a:r>
              <a:rPr lang="en-US" sz="2600" b="1" u="sng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i.e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Inclusion of crafted/fabricated words on product labels </a:t>
            </a:r>
            <a:r>
              <a:rPr lang="en-US" sz="2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i.e</a:t>
            </a:r>
            <a:r>
              <a:rPr lang="en-US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 " 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Arial Unicode MS"/>
              </a:rPr>
              <a:t>Bifidus</a:t>
            </a:r>
            <a:r>
              <a:rPr lang="en-US" sz="2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Arial Unicode MS"/>
              </a:rPr>
              <a:t>", "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Arial Unicode MS"/>
              </a:rPr>
              <a:t>Immunofortis</a:t>
            </a:r>
            <a:r>
              <a:rPr lang="en-US" sz="26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Arial Unicode MS"/>
              </a:rPr>
              <a:t>"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Use of superlative terms i.e. </a:t>
            </a:r>
            <a:r>
              <a:rPr lang="en-GB" sz="2600" b="1" i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Arial Unicode MS"/>
              </a:rPr>
              <a:t>“Gold”, “Premium”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Inclusion of controversial and unproven descriptions </a:t>
            </a:r>
            <a:r>
              <a:rPr lang="en-US" sz="2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i.e</a:t>
            </a:r>
            <a:r>
              <a:rPr lang="en-US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 </a:t>
            </a:r>
            <a:r>
              <a:rPr lang="en-US" sz="2600" b="1" dirty="0">
                <a:solidFill>
                  <a:srgbClr val="CC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DHA for brain development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Declaration of special characteristics without obtaining approval of the Chief Food Authority.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Over emphasize of minute nutrient component and nutrient functions.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 Unicode MS"/>
              </a:rPr>
              <a:t>Labels containing brand endorsements.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719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>
            <a:extLst>
              <a:ext uri="{FF2B5EF4-FFF2-40B4-BE49-F238E27FC236}">
                <a16:creationId xmlns:a16="http://schemas.microsoft.com/office/drawing/2014/main" id="{C7F4C724-F5D7-45A9-B228-BC545F53072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7764F50-3023-48B5-83BB-3EB729EC51F2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29699" name="Footer Placeholder 2">
            <a:extLst>
              <a:ext uri="{FF2B5EF4-FFF2-40B4-BE49-F238E27FC236}">
                <a16:creationId xmlns:a16="http://schemas.microsoft.com/office/drawing/2014/main" id="{B3AD4EE9-48CD-471F-8E7C-FAA62430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A1F4FCE7-2EEA-4460-8DFD-E60AE318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551BEB2-AE76-4190-8DD8-C9BCA666EB2E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50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28354" name="Picture 2" descr="Vaiumfranguinhonochines2003%284%29-5">
            <a:extLst>
              <a:ext uri="{FF2B5EF4-FFF2-40B4-BE49-F238E27FC236}">
                <a16:creationId xmlns:a16="http://schemas.microsoft.com/office/drawing/2014/main" id="{2DD3B5B4-6417-4455-A30C-B285AFC61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10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2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>
            <a:extLst>
              <a:ext uri="{FF2B5EF4-FFF2-40B4-BE49-F238E27FC236}">
                <a16:creationId xmlns:a16="http://schemas.microsoft.com/office/drawing/2014/main" id="{8F228EFD-36A2-4688-8C24-BC968BB9D98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C6D4A22-0524-47D7-869E-5028C6DE9B46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30723" name="Footer Placeholder 2">
            <a:extLst>
              <a:ext uri="{FF2B5EF4-FFF2-40B4-BE49-F238E27FC236}">
                <a16:creationId xmlns:a16="http://schemas.microsoft.com/office/drawing/2014/main" id="{7162EA2E-6A65-4A2B-9214-87D427BA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FC2D630-E5E3-4192-9D8B-4DCB17CCE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A1B16C-E6D3-48D1-B9DD-3B4A110A8202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51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pic>
        <p:nvPicPr>
          <p:cNvPr id="229378" name="Picture 2" descr="Vaiumfranguinhonochines2003%285%29-6">
            <a:extLst>
              <a:ext uri="{FF2B5EF4-FFF2-40B4-BE49-F238E27FC236}">
                <a16:creationId xmlns:a16="http://schemas.microsoft.com/office/drawing/2014/main" id="{13651FBF-E785-4355-8AAA-8A2F7B7A7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432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9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229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>
            <a:extLst>
              <a:ext uri="{FF2B5EF4-FFF2-40B4-BE49-F238E27FC236}">
                <a16:creationId xmlns:a16="http://schemas.microsoft.com/office/drawing/2014/main" id="{B738CC73-C01E-4D6F-A4D0-578F67A0316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684CF85-4B3A-4002-BBCD-DA04C30BCF9B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31747" name="Footer Placeholder 4">
            <a:extLst>
              <a:ext uri="{FF2B5EF4-FFF2-40B4-BE49-F238E27FC236}">
                <a16:creationId xmlns:a16="http://schemas.microsoft.com/office/drawing/2014/main" id="{1AE844F1-BE75-41CF-898D-76FA0398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31748" name="Slide Number Placeholder 5">
            <a:extLst>
              <a:ext uri="{FF2B5EF4-FFF2-40B4-BE49-F238E27FC236}">
                <a16:creationId xmlns:a16="http://schemas.microsoft.com/office/drawing/2014/main" id="{6A1B57DA-8434-4333-9EE5-2EAA070E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BA32EE-45BA-408A-96CA-BD5A3FF8E730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52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54277" name="Rectangle 2">
            <a:extLst>
              <a:ext uri="{FF2B5EF4-FFF2-40B4-BE49-F238E27FC236}">
                <a16:creationId xmlns:a16="http://schemas.microsoft.com/office/drawing/2014/main" id="{B9433253-D7CC-4AED-B090-C95166092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4278" name="Rectangle 3">
            <a:extLst>
              <a:ext uri="{FF2B5EF4-FFF2-40B4-BE49-F238E27FC236}">
                <a16:creationId xmlns:a16="http://schemas.microsoft.com/office/drawing/2014/main" id="{F8A2C706-3E5D-47BA-8DC6-6ADDBF79E5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30404" name="Picture 4" descr="Vaiumfranguinhonochines2003%281%29-2">
            <a:extLst>
              <a:ext uri="{FF2B5EF4-FFF2-40B4-BE49-F238E27FC236}">
                <a16:creationId xmlns:a16="http://schemas.microsoft.com/office/drawing/2014/main" id="{1EF75899-9F17-4A66-A8FE-8F8348D7C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56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>
            <a:extLst>
              <a:ext uri="{FF2B5EF4-FFF2-40B4-BE49-F238E27FC236}">
                <a16:creationId xmlns:a16="http://schemas.microsoft.com/office/drawing/2014/main" id="{B4D6E868-8D37-48F2-9D4A-A833354ACA0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D6676F0-A58F-49BC-86EC-A882FFB988DF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32771" name="Footer Placeholder 4">
            <a:extLst>
              <a:ext uri="{FF2B5EF4-FFF2-40B4-BE49-F238E27FC236}">
                <a16:creationId xmlns:a16="http://schemas.microsoft.com/office/drawing/2014/main" id="{44C6FA3C-8ADB-49B1-98BD-E5D42EE4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32772" name="Slide Number Placeholder 5">
            <a:extLst>
              <a:ext uri="{FF2B5EF4-FFF2-40B4-BE49-F238E27FC236}">
                <a16:creationId xmlns:a16="http://schemas.microsoft.com/office/drawing/2014/main" id="{77C716D3-39CD-4127-817E-640558BB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367E8C-0614-4AC8-B244-8B2ED762399F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53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55301" name="Rectangle 2">
            <a:extLst>
              <a:ext uri="{FF2B5EF4-FFF2-40B4-BE49-F238E27FC236}">
                <a16:creationId xmlns:a16="http://schemas.microsoft.com/office/drawing/2014/main" id="{FE38DA3E-3B9C-49D6-B71D-BB0B4F3DE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55302" name="Rectangle 3">
            <a:extLst>
              <a:ext uri="{FF2B5EF4-FFF2-40B4-BE49-F238E27FC236}">
                <a16:creationId xmlns:a16="http://schemas.microsoft.com/office/drawing/2014/main" id="{2CED407E-D841-4285-BC9D-B86EC0556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31428" name="Picture 4" descr="Vaiumfranguinhonochines2003-1">
            <a:extLst>
              <a:ext uri="{FF2B5EF4-FFF2-40B4-BE49-F238E27FC236}">
                <a16:creationId xmlns:a16="http://schemas.microsoft.com/office/drawing/2014/main" id="{E1B7F95B-04F5-4A27-A4B6-0A179DA3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00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1">
            <a:extLst>
              <a:ext uri="{FF2B5EF4-FFF2-40B4-BE49-F238E27FC236}">
                <a16:creationId xmlns:a16="http://schemas.microsoft.com/office/drawing/2014/main" id="{E1F4D799-15E2-4C82-84F3-9B83B0A903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70C004E-C5D8-4EA2-B9C9-930FCC130D57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33795" name="Footer Placeholder 2">
            <a:extLst>
              <a:ext uri="{FF2B5EF4-FFF2-40B4-BE49-F238E27FC236}">
                <a16:creationId xmlns:a16="http://schemas.microsoft.com/office/drawing/2014/main" id="{DA82755F-7732-4D98-B72B-90F6C3CDB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PM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2855287-0896-416C-92B3-D3BE0F862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D99D4D-D8DF-4870-8847-8E2C19E08B0A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54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  <p:sp>
        <p:nvSpPr>
          <p:cNvPr id="56325" name="Rectangle 2">
            <a:extLst>
              <a:ext uri="{FF2B5EF4-FFF2-40B4-BE49-F238E27FC236}">
                <a16:creationId xmlns:a16="http://schemas.microsoft.com/office/drawing/2014/main" id="{CD5EBE2C-3097-4C68-A73E-B96B605E6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4" y="620713"/>
            <a:ext cx="8243887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600">
                <a:latin typeface="Calibri" panose="020F0502020204030204" pitchFamily="34" charset="0"/>
              </a:rPr>
              <a:t>So this is</a:t>
            </a:r>
          </a:p>
          <a:p>
            <a:pPr eaLnBrk="1" hangingPunct="1"/>
            <a:r>
              <a:rPr lang="en-US" altLang="en-US" sz="9600">
                <a:latin typeface="Calibri" panose="020F0502020204030204" pitchFamily="34" charset="0"/>
              </a:rPr>
              <a:t>basically what </a:t>
            </a:r>
          </a:p>
          <a:p>
            <a:pPr eaLnBrk="1" hangingPunct="1"/>
            <a:r>
              <a:rPr lang="en-US" altLang="en-US" sz="9600">
                <a:latin typeface="Calibri" panose="020F0502020204030204" pitchFamily="34" charset="0"/>
              </a:rPr>
              <a:t>counterfeit is</a:t>
            </a:r>
            <a:r>
              <a:rPr lang="en-US" altLang="en-US" sz="9600">
                <a:latin typeface="Calibri" panose="020F0502020204030204" pitchFamily="34" charset="0"/>
                <a:hlinkClick r:id="rId2" action="ppaction://hlinkpres?slideindex=1&amp;slidetitle="/>
              </a:rPr>
              <a:t>.</a:t>
            </a:r>
            <a:endParaRPr lang="en-US" altLang="en-US" sz="9600">
              <a:latin typeface="Calibri" panose="020F0502020204030204" pitchFamily="34" charset="0"/>
            </a:endParaRP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3C10ACF3-30DC-4494-92BC-0BF466CE02A1}"/>
              </a:ext>
            </a:extLst>
          </p:cNvPr>
          <p:cNvSpPr/>
          <p:nvPr/>
        </p:nvSpPr>
        <p:spPr>
          <a:xfrm>
            <a:off x="9067800" y="4343400"/>
            <a:ext cx="533400" cy="457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97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B96CBC7-066D-4E9C-ADF0-87278E35AD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8382000" cy="1295400"/>
          </a:xfrm>
        </p:spPr>
        <p:txBody>
          <a:bodyPr/>
          <a:lstStyle/>
          <a:p>
            <a:pPr eaLnBrk="1" hangingPunct="1"/>
            <a:r>
              <a:rPr lang="en-US" altLang="en-US" sz="2000" b="1">
                <a:solidFill>
                  <a:srgbClr val="C00000"/>
                </a:solidFill>
              </a:rPr>
              <a:t>Food (Labelling &amp; Advertising) Regulations -2005</a:t>
            </a:r>
            <a:br>
              <a:rPr lang="en-US" altLang="en-US" sz="2000"/>
            </a:br>
            <a:br>
              <a:rPr lang="en-US" altLang="en-US" sz="2000"/>
            </a:br>
            <a:endParaRPr lang="en-US" altLang="en-US" sz="20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EA485B3D-1399-4E98-82E9-B373816327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28800" y="2590800"/>
            <a:ext cx="8801100" cy="3505200"/>
          </a:xfrm>
        </p:spPr>
        <p:txBody>
          <a:bodyPr/>
          <a:lstStyle/>
          <a:p>
            <a:pPr eaLnBrk="1" hangingPunct="1"/>
            <a:r>
              <a:rPr lang="en-US" altLang="en-US"/>
              <a:t>Published in Govt. Gazette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/>
              <a:t>	Extraordinary No.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1376/9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/>
              <a:t>Effective from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/>
              <a:t>	January 19, 2005</a:t>
            </a:r>
          </a:p>
        </p:txBody>
      </p:sp>
      <p:pic>
        <p:nvPicPr>
          <p:cNvPr id="8196" name="Picture 2">
            <a:extLst>
              <a:ext uri="{FF2B5EF4-FFF2-40B4-BE49-F238E27FC236}">
                <a16:creationId xmlns:a16="http://schemas.microsoft.com/office/drawing/2014/main" id="{BD0F740A-E0D0-48EB-A871-988B8752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447801"/>
            <a:ext cx="50847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>
            <a:extLst>
              <a:ext uri="{FF2B5EF4-FFF2-40B4-BE49-F238E27FC236}">
                <a16:creationId xmlns:a16="http://schemas.microsoft.com/office/drawing/2014/main" id="{396C920F-80FE-490F-962C-C9E81FCB7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19300"/>
            <a:ext cx="39624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E6DD01-11CF-4DC7-940B-628EDB5A393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E2712AB-8E35-4145-9CE3-A8AA6561702A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C8867B-80FB-49B9-9D91-2058B4AB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P.Madarasinghe  - FPECS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149448-F3E5-455E-B3EC-6134944C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4D4A21-C8B6-442D-B4B9-4ACBAD959B60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6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90CEFFE-1CAB-49EC-9EBE-0CA0855B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704850"/>
            <a:ext cx="8153400" cy="819150"/>
          </a:xfrm>
        </p:spPr>
        <p:txBody>
          <a:bodyPr/>
          <a:lstStyle/>
          <a:p>
            <a:pPr algn="ctr" eaLnBrk="1" hangingPunct="1"/>
            <a:r>
              <a:rPr lang="en-US" altLang="en-US" sz="3200" b="1" u="sng">
                <a:solidFill>
                  <a:srgbClr val="130181"/>
                </a:solidFill>
              </a:rPr>
              <a:t>Section 3 of the Food Act.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DA9BCA78-5E66-4C1E-8D2E-DC492E7E5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en-US" sz="2000"/>
              <a:t>Claims which are </a:t>
            </a:r>
            <a:r>
              <a:rPr lang="en-US" altLang="en-US" sz="2000" b="1">
                <a:solidFill>
                  <a:srgbClr val="C00000"/>
                </a:solidFill>
              </a:rPr>
              <a:t>false</a:t>
            </a:r>
            <a:r>
              <a:rPr lang="en-US" altLang="en-US" sz="2000"/>
              <a:t>, </a:t>
            </a:r>
            <a:r>
              <a:rPr lang="en-US" altLang="en-US" sz="2000" b="1">
                <a:solidFill>
                  <a:srgbClr val="FF0000"/>
                </a:solidFill>
              </a:rPr>
              <a:t>misleading</a:t>
            </a:r>
            <a:r>
              <a:rPr lang="en-US" altLang="en-US" sz="2000"/>
              <a:t>, </a:t>
            </a:r>
            <a:r>
              <a:rPr lang="en-US" altLang="en-US" sz="2000" b="1">
                <a:solidFill>
                  <a:srgbClr val="000066"/>
                </a:solidFill>
              </a:rPr>
              <a:t>deceptive</a:t>
            </a:r>
            <a:r>
              <a:rPr lang="en-US" altLang="en-US" sz="2000"/>
              <a:t> or </a:t>
            </a:r>
            <a:r>
              <a:rPr lang="en-US" altLang="en-US" sz="2000" b="1">
                <a:solidFill>
                  <a:srgbClr val="7030A0"/>
                </a:solidFill>
              </a:rPr>
              <a:t>likely to create an erroneous impression</a:t>
            </a:r>
            <a:r>
              <a:rPr lang="en-US" altLang="en-US" sz="2000"/>
              <a:t>,  are </a:t>
            </a:r>
            <a:r>
              <a:rPr lang="en-US" altLang="en-US" sz="2000" b="1" u="sng">
                <a:solidFill>
                  <a:srgbClr val="FF0000"/>
                </a:solidFill>
              </a:rPr>
              <a:t>prohibited</a:t>
            </a:r>
            <a:r>
              <a:rPr lang="en-US" altLang="en-US" sz="2000"/>
              <a:t> under the Food Act.</a:t>
            </a:r>
          </a:p>
          <a:p>
            <a:pPr eaLnBrk="1" hangingPunct="1">
              <a:buFont typeface="Wingdings 2" panose="05020102010507070707" pitchFamily="18" charset="2"/>
              <a:buNone/>
            </a:pPr>
            <a:endParaRPr lang="en-US" altLang="en-US" sz="1600"/>
          </a:p>
          <a:p>
            <a:pPr lvl="1" eaLnBrk="1" hangingPunct="1"/>
            <a:r>
              <a:rPr lang="en-US" altLang="en-US" sz="1400" b="1" i="1"/>
              <a:t>Section 3(1) : “No person shall </a:t>
            </a:r>
            <a:r>
              <a:rPr lang="en-US" altLang="en-US" sz="1400" b="1" i="1" u="sng"/>
              <a:t>label</a:t>
            </a:r>
            <a:r>
              <a:rPr lang="en-US" altLang="en-US" sz="1400" b="1" i="1"/>
              <a:t>, package, treat, process</a:t>
            </a:r>
            <a:r>
              <a:rPr lang="en-US" altLang="en-US" sz="1400" b="1" i="1" u="sng"/>
              <a:t>, sell or advertise any food in a manner</a:t>
            </a:r>
            <a:r>
              <a:rPr lang="en-US" altLang="en-US" sz="1400" b="1" i="1"/>
              <a:t> that is false, misleading, deceptive or </a:t>
            </a:r>
            <a:r>
              <a:rPr lang="en-US" altLang="en-US" sz="1400" b="1" i="1" u="sng"/>
              <a:t>likely to create an erroneous impression</a:t>
            </a:r>
            <a:r>
              <a:rPr lang="en-US" altLang="en-US" sz="1400" b="1" i="1"/>
              <a:t>, regarding its character, value, quality, composition, merit and safety.”</a:t>
            </a:r>
          </a:p>
          <a:p>
            <a:pPr lvl="1" eaLnBrk="1" hangingPunct="1">
              <a:buFont typeface="Wingdings 2" panose="05020102010507070707" pitchFamily="18" charset="2"/>
              <a:buNone/>
            </a:pPr>
            <a:endParaRPr lang="en-US" altLang="en-US" sz="1400" b="1" i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D3DBAA-6F8C-4BC9-99D0-6D68C27F75E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76BA91C-8274-4085-8D2F-38C08D95988C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1CE1F-3F4B-4381-AE1B-B47657B03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P.Madarasinghe  - FPECS</a:t>
            </a:r>
          </a:p>
        </p:txBody>
      </p:sp>
      <p:pic>
        <p:nvPicPr>
          <p:cNvPr id="9222" name="Picture 2">
            <a:extLst>
              <a:ext uri="{FF2B5EF4-FFF2-40B4-BE49-F238E27FC236}">
                <a16:creationId xmlns:a16="http://schemas.microsoft.com/office/drawing/2014/main" id="{FD30EBA5-AB35-449E-8B15-10C881AB9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3657600"/>
            <a:ext cx="904875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CB62AF-993A-4142-ABE6-93067924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CE036FF-B78F-4AB2-B28E-9D18E3B197F6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7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158F1BDA-2E26-4D4B-AFDD-972E9E27B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77800"/>
            <a:ext cx="9499600" cy="9652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fmdaIK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l%shdldrS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ysñlï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m%ldY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ioyd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wod,jk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kS;s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B574D-214B-459D-BAE9-EE7947AD5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4953000"/>
          </a:xfrm>
        </p:spPr>
        <p:txBody>
          <a:bodyPr>
            <a:normAutofit fontScale="85000" lnSpcReduction="20000"/>
          </a:bodyPr>
          <a:lstStyle/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3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Specified in Schedule IV Explanatory Notes (d) (</a:t>
            </a:r>
            <a:r>
              <a:rPr lang="en-US" sz="23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3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 of the </a:t>
            </a:r>
            <a:r>
              <a:rPr lang="en-US" sz="23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Labelling</a:t>
            </a:r>
            <a:r>
              <a:rPr lang="en-US" sz="2300" b="1" u="sng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u="sng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Regullations</a:t>
            </a:r>
            <a:endParaRPr lang="en-US" sz="2300" b="1" u="sng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300" u="sng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23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Nutrient Function Claims should be based on scientific consensus which is supported the Chief Food Authority.</a:t>
            </a:r>
          </a:p>
          <a:p>
            <a:pPr marL="274320" indent="-274320">
              <a:buClr>
                <a:schemeClr val="accent3"/>
              </a:buClr>
              <a:buNone/>
              <a:defRPr/>
            </a:pP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chemeClr val="accent3"/>
              </a:buClr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52E4614-3029-41B9-AF76-90516301750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48F6270-9C57-4211-8984-C8906848B355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1BF683-87F3-4565-91A7-143FCF43C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P.Madarasinghe  - FPECS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C5A28FC8-F121-4AED-B249-1B3DFDACAB3D}"/>
              </a:ext>
            </a:extLst>
          </p:cNvPr>
          <p:cNvSpPr/>
          <p:nvPr/>
        </p:nvSpPr>
        <p:spPr>
          <a:xfrm>
            <a:off x="5791200" y="2743200"/>
            <a:ext cx="2286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7" name="Picture 9">
            <a:extLst>
              <a:ext uri="{FF2B5EF4-FFF2-40B4-BE49-F238E27FC236}">
                <a16:creationId xmlns:a16="http://schemas.microsoft.com/office/drawing/2014/main" id="{0D308AEA-247C-41DC-BB75-46BB579DE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371600"/>
            <a:ext cx="90360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E6B3CD0-3754-4B7B-BA5B-D5F8D615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A54B1C-EDFD-4C18-89F7-FA90BFD41226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8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7781253-7D7A-435F-8FD3-47AFDCA3A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609600"/>
            <a:ext cx="110998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130181"/>
                </a:solidFill>
              </a:rPr>
              <a:t>Special characteristics to be approved by CFA</a:t>
            </a:r>
            <a:br>
              <a:rPr lang="en-US" dirty="0">
                <a:solidFill>
                  <a:srgbClr val="130181"/>
                </a:solidFill>
              </a:rPr>
            </a:b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wdyrhl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úfYaI</a:t>
            </a:r>
            <a:r>
              <a:rPr lang="en-US" altLang="en-US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.;s ,</a:t>
            </a:r>
            <a:r>
              <a:rPr lang="en-US" altLang="en-US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laIKhla</a:t>
            </a:r>
            <a:r>
              <a:rPr lang="en-US" altLang="en-US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we;snjg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jk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m%ldY</a:t>
            </a:r>
            <a:r>
              <a:rPr lang="en-US" altLang="en-US" b="1" dirty="0">
                <a:solidFill>
                  <a:srgbClr val="C00000"/>
                </a:solidFill>
                <a:latin typeface="FMMalithi" panose="00000400000000000000" pitchFamily="2" charset="0"/>
              </a:rPr>
              <a:t>  </a:t>
            </a:r>
            <a:br>
              <a:rPr lang="en-US" altLang="en-US" sz="2400" b="1" dirty="0">
                <a:solidFill>
                  <a:srgbClr val="C00000"/>
                </a:solidFill>
                <a:latin typeface="FMMalithi" panose="00000400000000000000" pitchFamily="2" charset="0"/>
              </a:rPr>
            </a:br>
            <a:r>
              <a:rPr lang="en-US" sz="2400" i="1" dirty="0">
                <a:solidFill>
                  <a:srgbClr val="130181"/>
                </a:solidFill>
              </a:rPr>
              <a:t> </a:t>
            </a:r>
            <a:endParaRPr lang="en-US" dirty="0">
              <a:solidFill>
                <a:srgbClr val="130181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CDE3CCA-B277-4F2A-99FF-56C008CC9B2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0" y="1828801"/>
            <a:ext cx="8915400" cy="4803775"/>
          </a:xfrm>
        </p:spPr>
        <p:txBody>
          <a:bodyPr/>
          <a:lstStyle/>
          <a:p>
            <a:pPr eaLnBrk="1" hangingPunct="1"/>
            <a:r>
              <a:rPr lang="en-US" altLang="en-US" sz="1600" b="1" i="1" dirty="0">
                <a:solidFill>
                  <a:srgbClr val="800000"/>
                </a:solidFill>
              </a:rPr>
              <a:t>Section 12</a:t>
            </a:r>
            <a:r>
              <a:rPr lang="en-US" altLang="en-US" sz="1600" b="1" dirty="0">
                <a:solidFill>
                  <a:schemeClr val="accent2"/>
                </a:solidFill>
              </a:rPr>
              <a:t> </a:t>
            </a:r>
          </a:p>
          <a:p>
            <a:pPr eaLnBrk="1" hangingPunct="1"/>
            <a:r>
              <a:rPr lang="en-US" altLang="en-US" sz="2200" dirty="0">
                <a:solidFill>
                  <a:srgbClr val="130181"/>
                </a:solidFill>
              </a:rPr>
              <a:t>No label or advertisement relating to food shall contain a statement or claim thereon that such food has </a:t>
            </a:r>
            <a:r>
              <a:rPr lang="en-US" altLang="en-US" sz="2200" u="sng" dirty="0">
                <a:solidFill>
                  <a:srgbClr val="130181"/>
                </a:solidFill>
              </a:rPr>
              <a:t>special characteristics </a:t>
            </a:r>
          </a:p>
          <a:p>
            <a:pPr eaLnBrk="1" hangingPunct="1"/>
            <a:r>
              <a:rPr lang="en-US" altLang="en-US" sz="2200" b="1" dirty="0">
                <a:solidFill>
                  <a:srgbClr val="130181"/>
                </a:solidFill>
              </a:rPr>
              <a:t>unless approved by CFA.</a:t>
            </a:r>
          </a:p>
          <a:p>
            <a:pPr eaLnBrk="1" hangingPunct="1"/>
            <a:endParaRPr lang="en-US" altLang="en-US" sz="2200" b="1" dirty="0">
              <a:solidFill>
                <a:schemeClr val="accent2"/>
              </a:solidFill>
            </a:endParaRPr>
          </a:p>
          <a:p>
            <a:pPr eaLnBrk="1" hangingPunct="1"/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wdyrhl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úfYaI</a:t>
            </a:r>
            <a:r>
              <a:rPr lang="en-US" altLang="en-US" sz="32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.;s ,</a:t>
            </a:r>
            <a:r>
              <a:rPr lang="en-US" altLang="en-US" sz="3200" b="1" u="sng" dirty="0" err="1">
                <a:solidFill>
                  <a:srgbClr val="C00000"/>
                </a:solidFill>
                <a:latin typeface="FMMalithi" panose="00000400000000000000" pitchFamily="2" charset="0"/>
              </a:rPr>
              <a:t>laIKhla</a:t>
            </a:r>
            <a:r>
              <a:rPr lang="en-US" altLang="en-US" sz="3200" b="1" u="sng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we;snjg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m%ldYhla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	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m%Odk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wdydr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n,Orhdf.a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wjirh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rys;j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	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f,an,hl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fyda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oekaùul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m%ldYh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fkdl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&lt; </a:t>
            </a:r>
            <a:r>
              <a:rPr lang="en-US" altLang="en-US" sz="3200" b="1" dirty="0" err="1">
                <a:solidFill>
                  <a:srgbClr val="C00000"/>
                </a:solidFill>
                <a:latin typeface="FMMalithi" panose="00000400000000000000" pitchFamily="2" charset="0"/>
              </a:rPr>
              <a:t>hq</a:t>
            </a:r>
            <a:r>
              <a:rPr lang="en-US" altLang="en-US" sz="3200" b="1" dirty="0">
                <a:solidFill>
                  <a:srgbClr val="C00000"/>
                </a:solidFill>
                <a:latin typeface="FMMalithi" panose="00000400000000000000" pitchFamily="2" charset="0"/>
              </a:rPr>
              <a:t>;=h'</a:t>
            </a:r>
          </a:p>
          <a:p>
            <a:pPr eaLnBrk="1" hangingPunct="1"/>
            <a:endParaRPr lang="en-US" altLang="en-US" sz="2200" b="1" dirty="0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88753-04FD-46AE-85C5-51DF5E7A7FC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B2A3838-C74A-4812-A4ED-959D1F76D2D1}" type="datetime1">
              <a:rPr lang="en-US"/>
              <a:pPr>
                <a:defRPr/>
              </a:pPr>
              <a:t>1/29/2021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37188-4189-4A2B-9FB6-A4116469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P.Madarasinghe  - FPECS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50918-8971-4E36-897C-6BFF4F0F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DB9AEF1-6F22-44AF-9CD1-C50A677D7109}" type="slidenum">
              <a:rPr lang="en-US" altLang="en-US">
                <a:solidFill>
                  <a:srgbClr val="045C75"/>
                </a:solidFill>
                <a:latin typeface="Constantia" panose="02030602050306030303" pitchFamily="18" charset="0"/>
              </a:rPr>
              <a:pPr eaLnBrk="1" hangingPunct="1"/>
              <a:t>9</a:t>
            </a:fld>
            <a:endParaRPr lang="en-US" altLang="en-US">
              <a:solidFill>
                <a:srgbClr val="045C75"/>
              </a:solidFill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342</TotalTime>
  <Words>2288</Words>
  <Application>Microsoft Office PowerPoint</Application>
  <PresentationFormat>Widescreen</PresentationFormat>
  <Paragraphs>285</Paragraphs>
  <Slides>54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0" baseType="lpstr">
      <vt:lpstr>Arial</vt:lpstr>
      <vt:lpstr>Arial Black</vt:lpstr>
      <vt:lpstr>Bauhaus 93</vt:lpstr>
      <vt:lpstr>Britannic Bold</vt:lpstr>
      <vt:lpstr>Calibri</vt:lpstr>
      <vt:lpstr>Constantia</vt:lpstr>
      <vt:lpstr>Courier New</vt:lpstr>
      <vt:lpstr>FMMalithi</vt:lpstr>
      <vt:lpstr>Monotype Corsiva</vt:lpstr>
      <vt:lpstr>Symbol</vt:lpstr>
      <vt:lpstr>Times New Roman</vt:lpstr>
      <vt:lpstr>Trebuchet MS</vt:lpstr>
      <vt:lpstr>Wingdings</vt:lpstr>
      <vt:lpstr>Wingdings 2</vt:lpstr>
      <vt:lpstr>Wingdings 3</vt:lpstr>
      <vt:lpstr>Facet</vt:lpstr>
      <vt:lpstr>Food, Drug and Nutrition related Issues with role of civil Society wdydr fT!IO iy fmdaIK .eg`: ;=&lt; isú,a iudcfha ld¾h Ndrh</vt:lpstr>
      <vt:lpstr>Prevalence of stunting in children under 5 (%) 2010–2019 17.3%  </vt:lpstr>
      <vt:lpstr>Prevalence of stunting in children under 5 (%) 2010–2019 17.3% </vt:lpstr>
      <vt:lpstr>Prevalence of anaemia in women of reproductive  age (15-49 years) 32.6% </vt:lpstr>
      <vt:lpstr>Prevalence of stunting in children under  5 (%) Boys 19.8%, Girls 18.7% </vt:lpstr>
      <vt:lpstr>Food (Labelling &amp; Advertising) Regulations -2005  </vt:lpstr>
      <vt:lpstr>Section 3 of the Food Act.</vt:lpstr>
      <vt:lpstr>fmdaIK l%shdldrS ysñlï m%ldY ioyd wod,jk kS;s </vt:lpstr>
      <vt:lpstr>Special characteristics to be approved by CFA wdyrhl úfYaI .;s ,laIKhla we;snjg jk m%ldY    </vt:lpstr>
      <vt:lpstr>Maggi- lD;%Su rildrl ke;' lD;%Su j¾Kl wvx.=lr ke;' </vt:lpstr>
      <vt:lpstr>Maggi- lD;%Su rildrl ke;' lD;%Su j¾Kl wvx.=lr ke;'</vt:lpstr>
      <vt:lpstr>fuu m%ldIh fi!LH n,OdrSka wkqu;sh ,ndf.k ;sfnkjdo ?</vt:lpstr>
      <vt:lpstr>Milk formula for 1 to 2 years children</vt:lpstr>
      <vt:lpstr>PowerPoint Presentation</vt:lpstr>
      <vt:lpstr>FLORA – ksfrda.S fjkak fydou wdydrhlao ?  </vt:lpstr>
      <vt:lpstr>Trans fat free claims</vt:lpstr>
      <vt:lpstr>Defective product labels or advertisements:</vt:lpstr>
      <vt:lpstr>wê lef*aka idxO%Khla we;s mdkhka ly meye;s ixfla; hgf;a wf,ú lrk tlu rg › ,xldjhs </vt:lpstr>
      <vt:lpstr>wê lef*aka idxO%Khla we;s mdkhka ly meye;s ixfla; hgf;a wf,ú lrk tlu rg › ,xldjhs </vt:lpstr>
      <vt:lpstr>The 2008 Chinese milk scandal</vt:lpstr>
      <vt:lpstr>Melamine scandal</vt:lpstr>
      <vt:lpstr>Be an informed  &amp; vigilant consumer</vt:lpstr>
      <vt:lpstr>PowerPoint Presentation</vt:lpstr>
      <vt:lpstr>PowerPoint Presentation</vt:lpstr>
      <vt:lpstr>PowerPoint Presentation</vt:lpstr>
      <vt:lpstr>   Special characteristics to be approved by CFA </vt:lpstr>
      <vt:lpstr>wxl 1795$51 - 2013 fmnrjdß ui 01 jeks isl=rdod - 2013'02'01 fuu ksfhda. 2013 wdydr ^rildrl øjH iy ri m%j¾Ol&amp; ksfhda. hkqfjka y÷kajkq ,nk w;r tu ksfhda. 2014 cQ,s 01 jeks Èk isg n,d;aul úh hq;= h'  ls%hd;aul oskh 2015 ckjdrs  olajd  miqj l,a ouk ,oS</vt:lpstr>
      <vt:lpstr>Letter size used to  indicate mandatory labelling  information</vt:lpstr>
      <vt:lpstr> What do you know about these products? </vt:lpstr>
      <vt:lpstr>Difference between Full Cream Milk Powder &amp; Milk Based Powder</vt:lpstr>
      <vt:lpstr>PowerPoint Presentation</vt:lpstr>
      <vt:lpstr>                        Please compare the  declaration                                        made on the  poster  with                                        Highland Full Cream Milk powder</vt:lpstr>
      <vt:lpstr>PowerPoint Presentation</vt:lpstr>
      <vt:lpstr>Consumer Organizations</vt:lpstr>
      <vt:lpstr>CHOICE is an Australian non-profitable consumer Organization.</vt:lpstr>
      <vt:lpstr>Consumer activism can be seen even in Botswana</vt:lpstr>
      <vt:lpstr>Which? is a brand name used by the Consumers' Association in the United Kingdom </vt:lpstr>
      <vt:lpstr>Consumer Guidance Society of India (CGSI)</vt:lpstr>
      <vt:lpstr>Achievements and features of Consumer Guidance Society of India</vt:lpstr>
      <vt:lpstr>Achievements and features of Consumer Guidance Society of India</vt:lpstr>
      <vt:lpstr>Sri Lanka needs similar organizations or  groups  to safeguard the consumers.</vt:lpstr>
      <vt:lpstr>PowerPoint Presentation</vt:lpstr>
      <vt:lpstr>PowerPoint Presentation</vt:lpstr>
      <vt:lpstr>PowerPoint Presentation</vt:lpstr>
      <vt:lpstr>Be an informed &amp; vigilant consumer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an informed &amp; vigilant consumer oekqj;a mdrsfNda.sfhl= f,i NdKav f;dard .ksuq</dc:title>
  <dc:creator>MR MADARASINGHE</dc:creator>
  <cp:lastModifiedBy>MR MADARASINGHE</cp:lastModifiedBy>
  <cp:revision>28</cp:revision>
  <dcterms:created xsi:type="dcterms:W3CDTF">2021-01-28T11:30:31Z</dcterms:created>
  <dcterms:modified xsi:type="dcterms:W3CDTF">2021-01-29T04:06:06Z</dcterms:modified>
</cp:coreProperties>
</file>