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58" r:id="rId5"/>
    <p:sldId id="291" r:id="rId6"/>
    <p:sldId id="284" r:id="rId7"/>
    <p:sldId id="289" r:id="rId8"/>
    <p:sldId id="290" r:id="rId9"/>
    <p:sldId id="260" r:id="rId10"/>
    <p:sldId id="259" r:id="rId11"/>
    <p:sldId id="262" r:id="rId12"/>
    <p:sldId id="264" r:id="rId13"/>
    <p:sldId id="263" r:id="rId14"/>
    <p:sldId id="283" r:id="rId15"/>
    <p:sldId id="265" r:id="rId16"/>
    <p:sldId id="293" r:id="rId17"/>
    <p:sldId id="288" r:id="rId18"/>
    <p:sldId id="286" r:id="rId19"/>
    <p:sldId id="28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002578-E920-420B-9D2E-BE48D6FE7A4C}" v="146" dt="2021-01-30T07:14:07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4BE05-7734-4A2F-96D7-A045ADBDA7AC}" type="doc">
      <dgm:prSet loTypeId="urn:microsoft.com/office/officeart/2005/8/layout/cycle7" loCatId="cycle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1E0FB2A-7526-47FB-91C9-9CCFD2865A31}">
      <dgm:prSet phldrT="[Text]"/>
      <dgm:spPr/>
      <dgm:t>
        <a:bodyPr/>
        <a:lstStyle/>
        <a:p>
          <a:r>
            <a:rPr lang="en-US" dirty="0"/>
            <a:t>women’s </a:t>
          </a:r>
          <a:r>
            <a:rPr lang="en-US" dirty="0" err="1"/>
            <a:t>labour</a:t>
          </a:r>
          <a:endParaRPr lang="en-US" dirty="0"/>
        </a:p>
      </dgm:t>
    </dgm:pt>
    <dgm:pt modelId="{EAF21E97-B5A7-4656-814C-FCE2BEFDBFF4}" type="parTrans" cxnId="{E385EE08-804E-4DEF-B8F2-7FB868AD1385}">
      <dgm:prSet/>
      <dgm:spPr/>
      <dgm:t>
        <a:bodyPr/>
        <a:lstStyle/>
        <a:p>
          <a:endParaRPr lang="en-US"/>
        </a:p>
      </dgm:t>
    </dgm:pt>
    <dgm:pt modelId="{BF1CE336-0B6C-4141-81E5-D7131F3C7153}" type="sibTrans" cxnId="{E385EE08-804E-4DEF-B8F2-7FB868AD1385}">
      <dgm:prSet/>
      <dgm:spPr/>
      <dgm:t>
        <a:bodyPr/>
        <a:lstStyle/>
        <a:p>
          <a:endParaRPr lang="en-US"/>
        </a:p>
      </dgm:t>
    </dgm:pt>
    <dgm:pt modelId="{60EC54C6-0466-41EA-9FBD-AB33FAB84C40}">
      <dgm:prSet phldrT="[Text]"/>
      <dgm:spPr/>
      <dgm:t>
        <a:bodyPr/>
        <a:lstStyle/>
        <a:p>
          <a:r>
            <a:rPr lang="en-US" dirty="0"/>
            <a:t>ESCR</a:t>
          </a:r>
        </a:p>
      </dgm:t>
    </dgm:pt>
    <dgm:pt modelId="{CDB032F2-40FC-4900-903F-C0B6301A4749}" type="parTrans" cxnId="{87B114CF-68D9-4DE6-AD64-A76C04772398}">
      <dgm:prSet/>
      <dgm:spPr/>
      <dgm:t>
        <a:bodyPr/>
        <a:lstStyle/>
        <a:p>
          <a:endParaRPr lang="en-US"/>
        </a:p>
      </dgm:t>
    </dgm:pt>
    <dgm:pt modelId="{730D5AF1-2CEC-4C39-B445-C31F71F622B0}" type="sibTrans" cxnId="{87B114CF-68D9-4DE6-AD64-A76C04772398}">
      <dgm:prSet/>
      <dgm:spPr/>
      <dgm:t>
        <a:bodyPr/>
        <a:lstStyle/>
        <a:p>
          <a:endParaRPr lang="en-US"/>
        </a:p>
      </dgm:t>
    </dgm:pt>
    <dgm:pt modelId="{75B0F0B3-A7AF-49EA-85C3-D5926CA1945F}">
      <dgm:prSet phldrT="[Text]"/>
      <dgm:spPr/>
      <dgm:t>
        <a:bodyPr/>
        <a:lstStyle/>
        <a:p>
          <a:r>
            <a:rPr lang="en-US" dirty="0"/>
            <a:t>neoliberalism</a:t>
          </a:r>
        </a:p>
      </dgm:t>
    </dgm:pt>
    <dgm:pt modelId="{D5954AC9-34B5-4C7B-8243-B3C131DC83D7}" type="parTrans" cxnId="{7C0B367C-DA31-4EA5-BE32-7B132CCEF072}">
      <dgm:prSet/>
      <dgm:spPr/>
      <dgm:t>
        <a:bodyPr/>
        <a:lstStyle/>
        <a:p>
          <a:endParaRPr lang="en-US"/>
        </a:p>
      </dgm:t>
    </dgm:pt>
    <dgm:pt modelId="{1CF0E74E-D83A-4C1B-8B18-2CD9DF0D40EA}" type="sibTrans" cxnId="{7C0B367C-DA31-4EA5-BE32-7B132CCEF072}">
      <dgm:prSet/>
      <dgm:spPr/>
      <dgm:t>
        <a:bodyPr/>
        <a:lstStyle/>
        <a:p>
          <a:endParaRPr lang="en-US"/>
        </a:p>
      </dgm:t>
    </dgm:pt>
    <dgm:pt modelId="{0525415B-4FF7-444B-B7B2-5476A444AB79}" type="pres">
      <dgm:prSet presAssocID="{DC34BE05-7734-4A2F-96D7-A045ADBDA7AC}" presName="Name0" presStyleCnt="0">
        <dgm:presLayoutVars>
          <dgm:dir/>
          <dgm:resizeHandles val="exact"/>
        </dgm:presLayoutVars>
      </dgm:prSet>
      <dgm:spPr/>
    </dgm:pt>
    <dgm:pt modelId="{069174FF-6102-47B1-A015-751D6DC5A286}" type="pres">
      <dgm:prSet presAssocID="{B1E0FB2A-7526-47FB-91C9-9CCFD2865A31}" presName="node" presStyleLbl="node1" presStyleIdx="0" presStyleCnt="3">
        <dgm:presLayoutVars>
          <dgm:bulletEnabled val="1"/>
        </dgm:presLayoutVars>
      </dgm:prSet>
      <dgm:spPr/>
    </dgm:pt>
    <dgm:pt modelId="{A8AAFA0E-37A6-4CF2-B6A4-2C665665E7EB}" type="pres">
      <dgm:prSet presAssocID="{BF1CE336-0B6C-4141-81E5-D7131F3C7153}" presName="sibTrans" presStyleLbl="sibTrans2D1" presStyleIdx="0" presStyleCnt="3"/>
      <dgm:spPr/>
    </dgm:pt>
    <dgm:pt modelId="{5A57391D-4F77-463D-B776-EC6D4C7F33E6}" type="pres">
      <dgm:prSet presAssocID="{BF1CE336-0B6C-4141-81E5-D7131F3C7153}" presName="connectorText" presStyleLbl="sibTrans2D1" presStyleIdx="0" presStyleCnt="3"/>
      <dgm:spPr/>
    </dgm:pt>
    <dgm:pt modelId="{E87092E0-9862-407D-8E59-1C54B3EE336C}" type="pres">
      <dgm:prSet presAssocID="{60EC54C6-0466-41EA-9FBD-AB33FAB84C40}" presName="node" presStyleLbl="node1" presStyleIdx="1" presStyleCnt="3">
        <dgm:presLayoutVars>
          <dgm:bulletEnabled val="1"/>
        </dgm:presLayoutVars>
      </dgm:prSet>
      <dgm:spPr/>
    </dgm:pt>
    <dgm:pt modelId="{3FE81E42-4C62-4048-AC80-51EB5D4857ED}" type="pres">
      <dgm:prSet presAssocID="{730D5AF1-2CEC-4C39-B445-C31F71F622B0}" presName="sibTrans" presStyleLbl="sibTrans2D1" presStyleIdx="1" presStyleCnt="3"/>
      <dgm:spPr/>
    </dgm:pt>
    <dgm:pt modelId="{C76A0FC0-5F9B-4F9D-9EE0-435A18352CAB}" type="pres">
      <dgm:prSet presAssocID="{730D5AF1-2CEC-4C39-B445-C31F71F622B0}" presName="connectorText" presStyleLbl="sibTrans2D1" presStyleIdx="1" presStyleCnt="3"/>
      <dgm:spPr/>
    </dgm:pt>
    <dgm:pt modelId="{71170C53-71E7-433C-89B3-8782839ADC55}" type="pres">
      <dgm:prSet presAssocID="{75B0F0B3-A7AF-49EA-85C3-D5926CA1945F}" presName="node" presStyleLbl="node1" presStyleIdx="2" presStyleCnt="3">
        <dgm:presLayoutVars>
          <dgm:bulletEnabled val="1"/>
        </dgm:presLayoutVars>
      </dgm:prSet>
      <dgm:spPr/>
    </dgm:pt>
    <dgm:pt modelId="{43573D59-D992-4BD0-B746-6A815EC17732}" type="pres">
      <dgm:prSet presAssocID="{1CF0E74E-D83A-4C1B-8B18-2CD9DF0D40EA}" presName="sibTrans" presStyleLbl="sibTrans2D1" presStyleIdx="2" presStyleCnt="3"/>
      <dgm:spPr/>
    </dgm:pt>
    <dgm:pt modelId="{83B0F37B-B347-495B-8436-FC13A30604A2}" type="pres">
      <dgm:prSet presAssocID="{1CF0E74E-D83A-4C1B-8B18-2CD9DF0D40EA}" presName="connectorText" presStyleLbl="sibTrans2D1" presStyleIdx="2" presStyleCnt="3"/>
      <dgm:spPr/>
    </dgm:pt>
  </dgm:ptLst>
  <dgm:cxnLst>
    <dgm:cxn modelId="{E385EE08-804E-4DEF-B8F2-7FB868AD1385}" srcId="{DC34BE05-7734-4A2F-96D7-A045ADBDA7AC}" destId="{B1E0FB2A-7526-47FB-91C9-9CCFD2865A31}" srcOrd="0" destOrd="0" parTransId="{EAF21E97-B5A7-4656-814C-FCE2BEFDBFF4}" sibTransId="{BF1CE336-0B6C-4141-81E5-D7131F3C7153}"/>
    <dgm:cxn modelId="{22273313-45AA-4474-9540-CEA5222AD516}" type="presOf" srcId="{75B0F0B3-A7AF-49EA-85C3-D5926CA1945F}" destId="{71170C53-71E7-433C-89B3-8782839ADC55}" srcOrd="0" destOrd="0" presId="urn:microsoft.com/office/officeart/2005/8/layout/cycle7"/>
    <dgm:cxn modelId="{800F0A61-924D-471E-B950-8997B668B2BA}" type="presOf" srcId="{1CF0E74E-D83A-4C1B-8B18-2CD9DF0D40EA}" destId="{83B0F37B-B347-495B-8436-FC13A30604A2}" srcOrd="1" destOrd="0" presId="urn:microsoft.com/office/officeart/2005/8/layout/cycle7"/>
    <dgm:cxn modelId="{78113E47-9C7B-41A2-AA02-6E3DABFD3BE1}" type="presOf" srcId="{BF1CE336-0B6C-4141-81E5-D7131F3C7153}" destId="{5A57391D-4F77-463D-B776-EC6D4C7F33E6}" srcOrd="1" destOrd="0" presId="urn:microsoft.com/office/officeart/2005/8/layout/cycle7"/>
    <dgm:cxn modelId="{F3F36C75-9E1D-48AD-94E7-376F4A60A9E1}" type="presOf" srcId="{60EC54C6-0466-41EA-9FBD-AB33FAB84C40}" destId="{E87092E0-9862-407D-8E59-1C54B3EE336C}" srcOrd="0" destOrd="0" presId="urn:microsoft.com/office/officeart/2005/8/layout/cycle7"/>
    <dgm:cxn modelId="{7C0B367C-DA31-4EA5-BE32-7B132CCEF072}" srcId="{DC34BE05-7734-4A2F-96D7-A045ADBDA7AC}" destId="{75B0F0B3-A7AF-49EA-85C3-D5926CA1945F}" srcOrd="2" destOrd="0" parTransId="{D5954AC9-34B5-4C7B-8243-B3C131DC83D7}" sibTransId="{1CF0E74E-D83A-4C1B-8B18-2CD9DF0D40EA}"/>
    <dgm:cxn modelId="{B7B9B68F-8717-4AA9-B9CF-66E568A82336}" type="presOf" srcId="{730D5AF1-2CEC-4C39-B445-C31F71F622B0}" destId="{3FE81E42-4C62-4048-AC80-51EB5D4857ED}" srcOrd="0" destOrd="0" presId="urn:microsoft.com/office/officeart/2005/8/layout/cycle7"/>
    <dgm:cxn modelId="{3489BFC9-2F3F-47A3-AEEB-E06E554561A2}" type="presOf" srcId="{B1E0FB2A-7526-47FB-91C9-9CCFD2865A31}" destId="{069174FF-6102-47B1-A015-751D6DC5A286}" srcOrd="0" destOrd="0" presId="urn:microsoft.com/office/officeart/2005/8/layout/cycle7"/>
    <dgm:cxn modelId="{87B114CF-68D9-4DE6-AD64-A76C04772398}" srcId="{DC34BE05-7734-4A2F-96D7-A045ADBDA7AC}" destId="{60EC54C6-0466-41EA-9FBD-AB33FAB84C40}" srcOrd="1" destOrd="0" parTransId="{CDB032F2-40FC-4900-903F-C0B6301A4749}" sibTransId="{730D5AF1-2CEC-4C39-B445-C31F71F622B0}"/>
    <dgm:cxn modelId="{D0FBD1DE-26EE-4A8F-BE60-9EDD2B7B7173}" type="presOf" srcId="{DC34BE05-7734-4A2F-96D7-A045ADBDA7AC}" destId="{0525415B-4FF7-444B-B7B2-5476A444AB79}" srcOrd="0" destOrd="0" presId="urn:microsoft.com/office/officeart/2005/8/layout/cycle7"/>
    <dgm:cxn modelId="{ABE86DE3-1FFE-4FAE-8859-1BBF33987D71}" type="presOf" srcId="{730D5AF1-2CEC-4C39-B445-C31F71F622B0}" destId="{C76A0FC0-5F9B-4F9D-9EE0-435A18352CAB}" srcOrd="1" destOrd="0" presId="urn:microsoft.com/office/officeart/2005/8/layout/cycle7"/>
    <dgm:cxn modelId="{55AC39F2-45A5-4C11-A4C2-8F968441F717}" type="presOf" srcId="{1CF0E74E-D83A-4C1B-8B18-2CD9DF0D40EA}" destId="{43573D59-D992-4BD0-B746-6A815EC17732}" srcOrd="0" destOrd="0" presId="urn:microsoft.com/office/officeart/2005/8/layout/cycle7"/>
    <dgm:cxn modelId="{315B22FF-CA95-4CA0-B139-BFB1BE6D2275}" type="presOf" srcId="{BF1CE336-0B6C-4141-81E5-D7131F3C7153}" destId="{A8AAFA0E-37A6-4CF2-B6A4-2C665665E7EB}" srcOrd="0" destOrd="0" presId="urn:microsoft.com/office/officeart/2005/8/layout/cycle7"/>
    <dgm:cxn modelId="{493E6E5B-540D-4200-B8DF-D33CC4E0584E}" type="presParOf" srcId="{0525415B-4FF7-444B-B7B2-5476A444AB79}" destId="{069174FF-6102-47B1-A015-751D6DC5A286}" srcOrd="0" destOrd="0" presId="urn:microsoft.com/office/officeart/2005/8/layout/cycle7"/>
    <dgm:cxn modelId="{A668864E-DE27-4F6C-8213-48007439AA8D}" type="presParOf" srcId="{0525415B-4FF7-444B-B7B2-5476A444AB79}" destId="{A8AAFA0E-37A6-4CF2-B6A4-2C665665E7EB}" srcOrd="1" destOrd="0" presId="urn:microsoft.com/office/officeart/2005/8/layout/cycle7"/>
    <dgm:cxn modelId="{A34D89B2-C555-4C93-9812-68C7BC46D39A}" type="presParOf" srcId="{A8AAFA0E-37A6-4CF2-B6A4-2C665665E7EB}" destId="{5A57391D-4F77-463D-B776-EC6D4C7F33E6}" srcOrd="0" destOrd="0" presId="urn:microsoft.com/office/officeart/2005/8/layout/cycle7"/>
    <dgm:cxn modelId="{91EBDAFF-24AB-4F7A-9E1C-B0BD55929F6E}" type="presParOf" srcId="{0525415B-4FF7-444B-B7B2-5476A444AB79}" destId="{E87092E0-9862-407D-8E59-1C54B3EE336C}" srcOrd="2" destOrd="0" presId="urn:microsoft.com/office/officeart/2005/8/layout/cycle7"/>
    <dgm:cxn modelId="{EE46A6B3-B584-4DAD-9F8B-B60BADABBD14}" type="presParOf" srcId="{0525415B-4FF7-444B-B7B2-5476A444AB79}" destId="{3FE81E42-4C62-4048-AC80-51EB5D4857ED}" srcOrd="3" destOrd="0" presId="urn:microsoft.com/office/officeart/2005/8/layout/cycle7"/>
    <dgm:cxn modelId="{E91CDAE3-FDC7-4C25-9D63-42310F2D0530}" type="presParOf" srcId="{3FE81E42-4C62-4048-AC80-51EB5D4857ED}" destId="{C76A0FC0-5F9B-4F9D-9EE0-435A18352CAB}" srcOrd="0" destOrd="0" presId="urn:microsoft.com/office/officeart/2005/8/layout/cycle7"/>
    <dgm:cxn modelId="{7F6528BF-00EF-4147-ACFA-17494A919965}" type="presParOf" srcId="{0525415B-4FF7-444B-B7B2-5476A444AB79}" destId="{71170C53-71E7-433C-89B3-8782839ADC55}" srcOrd="4" destOrd="0" presId="urn:microsoft.com/office/officeart/2005/8/layout/cycle7"/>
    <dgm:cxn modelId="{A1A1C0ED-6F86-43BF-BAA9-C6DE87CDE94D}" type="presParOf" srcId="{0525415B-4FF7-444B-B7B2-5476A444AB79}" destId="{43573D59-D992-4BD0-B746-6A815EC17732}" srcOrd="5" destOrd="0" presId="urn:microsoft.com/office/officeart/2005/8/layout/cycle7"/>
    <dgm:cxn modelId="{8FD96360-CE8F-45EE-8527-1B0949698DAA}" type="presParOf" srcId="{43573D59-D992-4BD0-B746-6A815EC17732}" destId="{83B0F37B-B347-495B-8436-FC13A30604A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174FF-6102-47B1-A015-751D6DC5A286}">
      <dsp:nvSpPr>
        <dsp:cNvPr id="0" name=""/>
        <dsp:cNvSpPr/>
      </dsp:nvSpPr>
      <dsp:spPr>
        <a:xfrm>
          <a:off x="1623641" y="445729"/>
          <a:ext cx="1964657" cy="9823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women’s </a:t>
          </a:r>
          <a:r>
            <a:rPr lang="en-US" sz="2300" kern="1200" dirty="0" err="1"/>
            <a:t>labour</a:t>
          </a:r>
          <a:endParaRPr lang="en-US" sz="2300" kern="1200" dirty="0"/>
        </a:p>
      </dsp:txBody>
      <dsp:txXfrm>
        <a:off x="1652412" y="474500"/>
        <a:ext cx="1907115" cy="924786"/>
      </dsp:txXfrm>
    </dsp:sp>
    <dsp:sp modelId="{A8AAFA0E-37A6-4CF2-B6A4-2C665665E7EB}">
      <dsp:nvSpPr>
        <dsp:cNvPr id="0" name=""/>
        <dsp:cNvSpPr/>
      </dsp:nvSpPr>
      <dsp:spPr>
        <a:xfrm rot="3600000">
          <a:off x="2905162" y="2169884"/>
          <a:ext cx="1023851" cy="3438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008306" y="2238647"/>
        <a:ext cx="817563" cy="206288"/>
      </dsp:txXfrm>
    </dsp:sp>
    <dsp:sp modelId="{E87092E0-9862-407D-8E59-1C54B3EE336C}">
      <dsp:nvSpPr>
        <dsp:cNvPr id="0" name=""/>
        <dsp:cNvSpPr/>
      </dsp:nvSpPr>
      <dsp:spPr>
        <a:xfrm>
          <a:off x="3245877" y="3255524"/>
          <a:ext cx="1964657" cy="982328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ESCR</a:t>
          </a:r>
        </a:p>
      </dsp:txBody>
      <dsp:txXfrm>
        <a:off x="3274648" y="3284295"/>
        <a:ext cx="1907115" cy="924786"/>
      </dsp:txXfrm>
    </dsp:sp>
    <dsp:sp modelId="{3FE81E42-4C62-4048-AC80-51EB5D4857ED}">
      <dsp:nvSpPr>
        <dsp:cNvPr id="0" name=""/>
        <dsp:cNvSpPr/>
      </dsp:nvSpPr>
      <dsp:spPr>
        <a:xfrm rot="10800000">
          <a:off x="2094044" y="3574781"/>
          <a:ext cx="1023851" cy="3438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197188" y="3643544"/>
        <a:ext cx="817563" cy="206288"/>
      </dsp:txXfrm>
    </dsp:sp>
    <dsp:sp modelId="{71170C53-71E7-433C-89B3-8782839ADC55}">
      <dsp:nvSpPr>
        <dsp:cNvPr id="0" name=""/>
        <dsp:cNvSpPr/>
      </dsp:nvSpPr>
      <dsp:spPr>
        <a:xfrm>
          <a:off x="1405" y="3255524"/>
          <a:ext cx="1964657" cy="982328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neoliberalism</a:t>
          </a:r>
        </a:p>
      </dsp:txBody>
      <dsp:txXfrm>
        <a:off x="30176" y="3284295"/>
        <a:ext cx="1907115" cy="924786"/>
      </dsp:txXfrm>
    </dsp:sp>
    <dsp:sp modelId="{43573D59-D992-4BD0-B746-6A815EC17732}">
      <dsp:nvSpPr>
        <dsp:cNvPr id="0" name=""/>
        <dsp:cNvSpPr/>
      </dsp:nvSpPr>
      <dsp:spPr>
        <a:xfrm rot="18000000">
          <a:off x="1282926" y="2169884"/>
          <a:ext cx="1023851" cy="3438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386070" y="2238647"/>
        <a:ext cx="817563" cy="206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57F60-C303-4074-9205-5845EA735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E6099-FEA9-4915-993F-892354DD4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09B0F-371E-47A9-BBC5-4A11972FA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DE1F0-66DB-4881-A282-53CDCFD1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5280D-261D-4F36-97EF-3FE6E148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CD174-C225-445A-9924-CDC70F66B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54902-9B30-4622-BE18-FDF08C1A1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A7D0D-63C6-4E7F-8813-5C22938F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20E2F-304F-4921-952A-B4F34D09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CBE1B-D271-4CAC-928D-6614C110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0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77F95-AB9B-42EE-B165-7B56DA947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151A1E-A562-4193-B61C-896CB48F7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350F0-CC14-4AE1-BBED-E016EABBF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890B6-5CE4-4349-85E0-C3522C8C7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99D40-1B64-4CA5-BAD2-3020132A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8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EEFF-6755-48D1-9EBC-6D6F7B951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8DC1A-CDAE-4B70-A7DF-EAD0037C2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566D3-0A75-4E37-9806-04903116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9ACBD-FB18-4E02-8597-0B1BF0E5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ACA52-4C92-4851-B771-EAF954C7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4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C88DD-8581-4EA5-AA6A-ACC05665D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94DAD-23D4-4DFA-A2DD-6C8AB2D87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F9361-3B55-426B-B7A6-7A060777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E0BAD-5387-4C00-BC68-0E2EAE21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9C737-025D-4996-8973-2F252996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0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9630-A2F9-43B6-90E9-92EE64BED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BA5AB-17B2-4636-B01C-6C0562AAED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E7CF6-536D-460F-9757-819AA1DF5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800B9-0E51-4C68-A546-0B3E6C443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074C8-C4B2-47FB-8A02-159D7B2A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453B2-B663-438F-84BE-B0A1DE98E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2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82358-F604-4C8C-879A-7501A18A6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F7F02-B64B-4C04-9DB3-ED49C34C8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F2C3-A2CF-45EB-97E5-C2AA956A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8DEC72-AF66-4913-8FBE-E4EA3CBE9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902E0-2CD2-4388-ADDF-1E822DAFBA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E1D074-E9EB-49E7-A98F-2BB4B770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EF0EC0-4520-480F-9DB6-B128F15AD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0C21EB-D352-4C8C-8685-03AD81F5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5440F-988B-430D-A86E-1B35B704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33B3B-6F3D-4C0F-8340-8E1722A35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4A0684-2CC5-4CF4-A6DA-56972C0C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183F6-8F3F-4260-8BEF-974322BE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4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9C26C0-AAA9-4043-817A-D5B7D2EB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B6F1BC-A4A8-4D30-8BB1-408AFF04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DE26B-A9E4-4B0E-8396-17E4750AE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5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BDC4E-09BA-4A61-B41E-BC2AFB4F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61FBF-70AA-4CC8-8E57-0A856754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31972-C8FD-40A8-AA60-FFC6ECD22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BAC58-3B77-4CC3-8805-54D2828C1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F50AF-8120-462D-8586-844469ACF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47213-A208-4754-B59A-F3FE8296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2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6C5A7-28A5-46AC-A205-180789E61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9D1C18-87D4-4815-B0CE-2C5F758AC1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840EA-DA68-475E-9776-0D549CFFE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86B76-78F1-489A-83F3-0376B36C8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A8F8-36A7-46A3-818A-310FE8D29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2DD5B-9D16-4412-AAA8-A3C77FA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9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1BAF4F-C50A-4239-861D-1C8AC6E58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91141-2FBC-48FB-87BE-45B7A09C0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AC18B-278B-48AE-ADBB-A7F0A5A53D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892B-DAA0-46B8-8039-5BE351CE3B0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A144F-4742-4F07-91E4-C181A4750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1497C-5945-40D0-AC9B-57C4275B7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84BB-C50C-4B1D-B79C-21B1AB1D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0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150248D-D36E-412B-B9F9-26DFE6E78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tx2"/>
                </a:solidFill>
              </a:rPr>
              <a:t>Women’s </a:t>
            </a:r>
            <a:r>
              <a:rPr lang="en-US" sz="4800" b="1" dirty="0" err="1">
                <a:solidFill>
                  <a:schemeClr val="tx2"/>
                </a:solidFill>
              </a:rPr>
              <a:t>Labour</a:t>
            </a:r>
            <a:r>
              <a:rPr lang="en-US" sz="4800" b="1" dirty="0">
                <a:solidFill>
                  <a:schemeClr val="tx2"/>
                </a:solidFill>
              </a:rPr>
              <a:t>, </a:t>
            </a:r>
            <a:br>
              <a:rPr lang="en-US" sz="4800" b="1" dirty="0">
                <a:solidFill>
                  <a:schemeClr val="tx2"/>
                </a:solidFill>
              </a:rPr>
            </a:br>
            <a:r>
              <a:rPr lang="en-US" sz="4800" b="1" dirty="0">
                <a:solidFill>
                  <a:schemeClr val="tx2"/>
                </a:solidFill>
              </a:rPr>
              <a:t>Livelihoods and </a:t>
            </a:r>
            <a:br>
              <a:rPr lang="en-US" sz="4800" b="1" dirty="0">
                <a:solidFill>
                  <a:schemeClr val="tx2"/>
                </a:solidFill>
              </a:rPr>
            </a:br>
            <a:r>
              <a:rPr lang="en-US" sz="4800" b="1" dirty="0">
                <a:solidFill>
                  <a:schemeClr val="tx2"/>
                </a:solidFill>
              </a:rPr>
              <a:t>Economic Democracy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0FB-FA21-4F74-8C16-C2A0377D6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chemeClr val="tx2"/>
                </a:solidFill>
              </a:rPr>
              <a:t>FIAN Workshop </a:t>
            </a:r>
          </a:p>
          <a:p>
            <a:r>
              <a:rPr lang="en-US" sz="1500" dirty="0">
                <a:solidFill>
                  <a:schemeClr val="tx2"/>
                </a:solidFill>
              </a:rPr>
              <a:t>Niyanthini Kadirgamar</a:t>
            </a:r>
          </a:p>
        </p:txBody>
      </p:sp>
    </p:spTree>
    <p:extLst>
      <p:ext uri="{BB962C8B-B14F-4D97-AF65-F5344CB8AC3E}">
        <p14:creationId xmlns:p14="http://schemas.microsoft.com/office/powerpoint/2010/main" val="322207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2D7052-4E6D-4C9D-99FE-526CD5659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Social Reproduction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E6DE2-807B-4B0C-A529-EAF00FA9B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reproducing </a:t>
            </a:r>
            <a:r>
              <a:rPr lang="en-US" sz="1800" dirty="0" err="1">
                <a:solidFill>
                  <a:schemeClr val="tx2"/>
                </a:solidFill>
              </a:rPr>
              <a:t>labour</a:t>
            </a:r>
            <a:r>
              <a:rPr lang="en-US" sz="1800" dirty="0">
                <a:solidFill>
                  <a:schemeClr val="tx2"/>
                </a:solidFill>
              </a:rPr>
              <a:t>, reproducing society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House-work / care-work</a:t>
            </a:r>
          </a:p>
          <a:p>
            <a:pPr lvl="2"/>
            <a:r>
              <a:rPr lang="en-US" sz="1000" dirty="0" err="1">
                <a:solidFill>
                  <a:schemeClr val="tx2"/>
                </a:solidFill>
              </a:rPr>
              <a:t>Labour</a:t>
            </a:r>
            <a:r>
              <a:rPr lang="en-US" sz="1000" dirty="0">
                <a:solidFill>
                  <a:schemeClr val="tx2"/>
                </a:solidFill>
              </a:rPr>
              <a:t>?</a:t>
            </a:r>
          </a:p>
          <a:p>
            <a:pPr lvl="2"/>
            <a:r>
              <a:rPr lang="en-US" sz="1000" dirty="0">
                <a:solidFill>
                  <a:schemeClr val="tx2"/>
                </a:solidFill>
              </a:rPr>
              <a:t>economic value?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struggles around social reproduction</a:t>
            </a:r>
          </a:p>
          <a:p>
            <a:r>
              <a:rPr lang="en-US" sz="1800" dirty="0">
                <a:solidFill>
                  <a:schemeClr val="tx2"/>
                </a:solidFill>
              </a:rPr>
              <a:t>crisis of care-work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B05B3C43-252B-4790-8069-289A9AE06BFC}"/>
              </a:ext>
            </a:extLst>
          </p:cNvPr>
          <p:cNvSpPr/>
          <p:nvPr/>
        </p:nvSpPr>
        <p:spPr>
          <a:xfrm>
            <a:off x="7930143" y="2528325"/>
            <a:ext cx="3653191" cy="36462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8C2EDE-293A-40E8-955A-13BD0CACF76E}"/>
              </a:ext>
            </a:extLst>
          </p:cNvPr>
          <p:cNvSpPr/>
          <p:nvPr/>
        </p:nvSpPr>
        <p:spPr>
          <a:xfrm>
            <a:off x="8946035" y="3573598"/>
            <a:ext cx="1621409" cy="155122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Labour</a:t>
            </a:r>
            <a:endParaRPr lang="en-US" dirty="0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1DB5C9D7-5E0F-43D9-97CA-1B1792328321}"/>
              </a:ext>
            </a:extLst>
          </p:cNvPr>
          <p:cNvCxnSpPr>
            <a:cxnSpLocks/>
          </p:cNvCxnSpPr>
          <p:nvPr/>
        </p:nvCxnSpPr>
        <p:spPr>
          <a:xfrm>
            <a:off x="7296345" y="2606242"/>
            <a:ext cx="1329184" cy="1117349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DA8CFDAA-03DE-4E26-9331-5F1EF04E13C0}"/>
              </a:ext>
            </a:extLst>
          </p:cNvPr>
          <p:cNvSpPr/>
          <p:nvPr/>
        </p:nvSpPr>
        <p:spPr>
          <a:xfrm>
            <a:off x="6648943" y="3383055"/>
            <a:ext cx="1233761" cy="307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Value?</a:t>
            </a:r>
          </a:p>
        </p:txBody>
      </p:sp>
    </p:spTree>
    <p:extLst>
      <p:ext uri="{BB962C8B-B14F-4D97-AF65-F5344CB8AC3E}">
        <p14:creationId xmlns:p14="http://schemas.microsoft.com/office/powerpoint/2010/main" val="70863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C68E6-86C8-4434-92B5-10E46AEF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Land Ownership and Land Use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CCA4C-ADF2-4BCB-A766-B4308A566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Household / Family as a unit of measure by economists</a:t>
            </a:r>
          </a:p>
          <a:p>
            <a:pPr lvl="1"/>
            <a:r>
              <a:rPr lang="en-US" sz="1400" dirty="0" err="1">
                <a:solidFill>
                  <a:schemeClr val="tx2"/>
                </a:solidFill>
              </a:rPr>
              <a:t>invisibilises</a:t>
            </a:r>
            <a:r>
              <a:rPr lang="en-US" sz="1400" dirty="0">
                <a:solidFill>
                  <a:schemeClr val="tx2"/>
                </a:solidFill>
              </a:rPr>
              <a:t> inequalities within</a:t>
            </a:r>
          </a:p>
          <a:p>
            <a:r>
              <a:rPr lang="en-US" sz="1800" dirty="0">
                <a:solidFill>
                  <a:schemeClr val="tx2"/>
                </a:solidFill>
              </a:rPr>
              <a:t>Women’s relationship to land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Subsistence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Organic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Environment</a:t>
            </a:r>
          </a:p>
          <a:p>
            <a:pPr lvl="1"/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2833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AB81BC-7034-4504-9B88-A0665430B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How are women and livelihoods envisioned in government’s economic policy proposals?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4956B-E941-4ED2-BB68-FB3F4B11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Budget 2021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 budget (NOT) for our times….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Entrepreneurs -&gt; self-employment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Borrowers -&gt; microfinance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3" name="Content Placeholder 4">
            <a:extLst>
              <a:ext uri="{FF2B5EF4-FFF2-40B4-BE49-F238E27FC236}">
                <a16:creationId xmlns:a16="http://schemas.microsoft.com/office/drawing/2014/main" id="{21A59AB5-3F3F-4601-87F1-EA1D849F96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500589"/>
              </p:ext>
            </p:extLst>
          </p:nvPr>
        </p:nvGraphicFramePr>
        <p:xfrm>
          <a:off x="487967" y="4459406"/>
          <a:ext cx="11068989" cy="1356499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1166863">
                  <a:extLst>
                    <a:ext uri="{9D8B030D-6E8A-4147-A177-3AD203B41FA5}">
                      <a16:colId xmlns:a16="http://schemas.microsoft.com/office/drawing/2014/main" val="929742841"/>
                    </a:ext>
                  </a:extLst>
                </a:gridCol>
                <a:gridCol w="810322">
                  <a:extLst>
                    <a:ext uri="{9D8B030D-6E8A-4147-A177-3AD203B41FA5}">
                      <a16:colId xmlns:a16="http://schemas.microsoft.com/office/drawing/2014/main" val="2102368560"/>
                    </a:ext>
                  </a:extLst>
                </a:gridCol>
                <a:gridCol w="907559">
                  <a:extLst>
                    <a:ext uri="{9D8B030D-6E8A-4147-A177-3AD203B41FA5}">
                      <a16:colId xmlns:a16="http://schemas.microsoft.com/office/drawing/2014/main" val="600900889"/>
                    </a:ext>
                  </a:extLst>
                </a:gridCol>
                <a:gridCol w="907559">
                  <a:extLst>
                    <a:ext uri="{9D8B030D-6E8A-4147-A177-3AD203B41FA5}">
                      <a16:colId xmlns:a16="http://schemas.microsoft.com/office/drawing/2014/main" val="565198295"/>
                    </a:ext>
                  </a:extLst>
                </a:gridCol>
                <a:gridCol w="907559">
                  <a:extLst>
                    <a:ext uri="{9D8B030D-6E8A-4147-A177-3AD203B41FA5}">
                      <a16:colId xmlns:a16="http://schemas.microsoft.com/office/drawing/2014/main" val="1403745930"/>
                    </a:ext>
                  </a:extLst>
                </a:gridCol>
                <a:gridCol w="907559">
                  <a:extLst>
                    <a:ext uri="{9D8B030D-6E8A-4147-A177-3AD203B41FA5}">
                      <a16:colId xmlns:a16="http://schemas.microsoft.com/office/drawing/2014/main" val="2424603180"/>
                    </a:ext>
                  </a:extLst>
                </a:gridCol>
                <a:gridCol w="972387">
                  <a:extLst>
                    <a:ext uri="{9D8B030D-6E8A-4147-A177-3AD203B41FA5}">
                      <a16:colId xmlns:a16="http://schemas.microsoft.com/office/drawing/2014/main" val="139435751"/>
                    </a:ext>
                  </a:extLst>
                </a:gridCol>
                <a:gridCol w="1166863">
                  <a:extLst>
                    <a:ext uri="{9D8B030D-6E8A-4147-A177-3AD203B41FA5}">
                      <a16:colId xmlns:a16="http://schemas.microsoft.com/office/drawing/2014/main" val="1611801078"/>
                    </a:ext>
                  </a:extLst>
                </a:gridCol>
                <a:gridCol w="1166863">
                  <a:extLst>
                    <a:ext uri="{9D8B030D-6E8A-4147-A177-3AD203B41FA5}">
                      <a16:colId xmlns:a16="http://schemas.microsoft.com/office/drawing/2014/main" val="1797373176"/>
                    </a:ext>
                  </a:extLst>
                </a:gridCol>
                <a:gridCol w="1166863">
                  <a:extLst>
                    <a:ext uri="{9D8B030D-6E8A-4147-A177-3AD203B41FA5}">
                      <a16:colId xmlns:a16="http://schemas.microsoft.com/office/drawing/2014/main" val="4089749488"/>
                    </a:ext>
                  </a:extLst>
                </a:gridCol>
                <a:gridCol w="988592">
                  <a:extLst>
                    <a:ext uri="{9D8B030D-6E8A-4147-A177-3AD203B41FA5}">
                      <a16:colId xmlns:a16="http://schemas.microsoft.com/office/drawing/2014/main" val="563021678"/>
                    </a:ext>
                  </a:extLst>
                </a:gridCol>
              </a:tblGrid>
              <a:tr h="326309"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>
                          <a:effectLst/>
                          <a:latin typeface="+mn-lt"/>
                        </a:rPr>
                        <a:t>2016</a:t>
                      </a:r>
                      <a:endParaRPr lang="en-US" sz="4800" b="0" i="0" u="none" strike="noStrike">
                        <a:effectLst/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Indebted Households</a:t>
                      </a:r>
                      <a:endParaRPr lang="ta-IN" sz="2800" u="none" strike="noStrike" dirty="0">
                        <a:effectLst/>
                        <a:latin typeface="+mn-lt"/>
                      </a:endParaRPr>
                    </a:p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ta-IN" sz="900" u="none" strike="noStrike" dirty="0">
                          <a:effectLst/>
                          <a:latin typeface="+mn-lt"/>
                        </a:rPr>
                        <a:t>(%)</a:t>
                      </a:r>
                      <a:endParaRPr lang="ta-IN" sz="28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 gridSpan="9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Average amount of indebted households  (Rs.)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516901"/>
                  </a:ext>
                </a:extLst>
              </a:tr>
              <a:tr h="541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Banks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Finance Institutions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Workplace</a:t>
                      </a:r>
                      <a:endParaRPr lang="ta-IN" sz="440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Loan Sharks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Credit card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Shop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Pawning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Leasing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Other</a:t>
                      </a:r>
                      <a:endParaRPr lang="ta-IN" sz="4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2599047"/>
                  </a:ext>
                </a:extLst>
              </a:tr>
              <a:tr h="488228"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Sri Lanka</a:t>
                      </a:r>
                      <a:endParaRPr lang="ta-IN" sz="48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>
                          <a:effectLst/>
                          <a:latin typeface="+mn-lt"/>
                        </a:rPr>
                        <a:t>59.7</a:t>
                      </a:r>
                      <a:endParaRPr lang="en-US" sz="4800" b="0" i="0" u="none" strike="noStrike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>
                          <a:effectLst/>
                          <a:latin typeface="+mn-lt"/>
                        </a:rPr>
                        <a:t>337, 855</a:t>
                      </a:r>
                      <a:endParaRPr lang="en-US" sz="4800" b="0" i="0" u="none" strike="noStrike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428, 139</a:t>
                      </a:r>
                      <a:endParaRPr lang="en-US" sz="48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>
                          <a:effectLst/>
                          <a:latin typeface="+mn-lt"/>
                        </a:rPr>
                        <a:t>230, 393</a:t>
                      </a:r>
                      <a:endParaRPr lang="en-US" sz="4800" b="0" i="0" u="none" strike="noStrike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125, 992</a:t>
                      </a:r>
                      <a:endParaRPr lang="en-US" sz="48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>
                          <a:effectLst/>
                          <a:latin typeface="+mn-lt"/>
                        </a:rPr>
                        <a:t>62, 548</a:t>
                      </a:r>
                      <a:endParaRPr lang="en-US" sz="4800" b="0" i="0" u="none" strike="noStrike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>
                          <a:effectLst/>
                          <a:latin typeface="+mn-lt"/>
                        </a:rPr>
                        <a:t>8, 188</a:t>
                      </a:r>
                      <a:endParaRPr lang="en-US" sz="4800" b="0" i="0" u="none" strike="noStrike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100, 783</a:t>
                      </a:r>
                      <a:endParaRPr lang="en-US" sz="48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26, 514</a:t>
                      </a:r>
                      <a:endParaRPr lang="en-US" sz="48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83, 730</a:t>
                      </a:r>
                      <a:endParaRPr lang="en-US" sz="4800" b="0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09601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8BDE781-EFA4-4206-A5ED-6353B0440ECD}"/>
              </a:ext>
            </a:extLst>
          </p:cNvPr>
          <p:cNvSpPr txBox="1"/>
          <p:nvPr/>
        </p:nvSpPr>
        <p:spPr>
          <a:xfrm>
            <a:off x="2603376" y="6231617"/>
            <a:ext cx="60945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Source: ILO</a:t>
            </a:r>
          </a:p>
        </p:txBody>
      </p:sp>
    </p:spTree>
    <p:extLst>
      <p:ext uri="{BB962C8B-B14F-4D97-AF65-F5344CB8AC3E}">
        <p14:creationId xmlns:p14="http://schemas.microsoft.com/office/powerpoint/2010/main" val="3505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2FD539-7689-4279-8B2E-F375BAE6A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87138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Protests against microfinance companies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D421601C-443B-4A05-9F30-DA1F1B28A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922" y="2520163"/>
            <a:ext cx="72390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474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2D7052-4E6D-4C9D-99FE-526CD5659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4916774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 err="1">
                <a:solidFill>
                  <a:schemeClr val="tx2"/>
                </a:solidFill>
              </a:rPr>
              <a:t>Conceptualising</a:t>
            </a:r>
            <a:r>
              <a:rPr lang="en-US" sz="3600" dirty="0">
                <a:solidFill>
                  <a:schemeClr val="tx2"/>
                </a:solidFill>
              </a:rPr>
              <a:t> women’s </a:t>
            </a:r>
            <a:r>
              <a:rPr lang="en-US" sz="3600" dirty="0" err="1">
                <a:solidFill>
                  <a:schemeClr val="tx2"/>
                </a:solidFill>
              </a:rPr>
              <a:t>labour</a:t>
            </a:r>
            <a:endParaRPr lang="en-US" sz="36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E6DE2-807B-4B0C-A529-EAF00FA9B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4558347" cy="269397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>Subsistence / informal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35463E0-EA90-4693-90A5-FA49D6FEA7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7525081"/>
              </p:ext>
            </p:extLst>
          </p:nvPr>
        </p:nvGraphicFramePr>
        <p:xfrm>
          <a:off x="5976594" y="1943460"/>
          <a:ext cx="5211940" cy="4683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054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2C7F3-6E2C-4B7B-ADD0-BF8E7F45B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Employment vs Livelihoods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2ACC-CFEE-4E42-B528-35441FCD0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008" y="2883345"/>
            <a:ext cx="4916774" cy="2693976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Potential and Diversity</a:t>
            </a:r>
          </a:p>
          <a:p>
            <a:r>
              <a:rPr lang="en-US" sz="1400" dirty="0">
                <a:solidFill>
                  <a:schemeClr val="tx2"/>
                </a:solidFill>
              </a:rPr>
              <a:t>Household vulnerability</a:t>
            </a:r>
          </a:p>
          <a:p>
            <a:r>
              <a:rPr lang="en-US" sz="1400" dirty="0" err="1">
                <a:solidFill>
                  <a:schemeClr val="tx2"/>
                </a:solidFill>
              </a:rPr>
              <a:t>Labour</a:t>
            </a:r>
            <a:r>
              <a:rPr lang="en-US" sz="1400" dirty="0">
                <a:solidFill>
                  <a:schemeClr val="tx2"/>
                </a:solidFill>
              </a:rPr>
              <a:t> productivity</a:t>
            </a: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8E5044C-6864-4B1C-9AF6-C9DF1CE467DE}"/>
              </a:ext>
            </a:extLst>
          </p:cNvPr>
          <p:cNvSpPr txBox="1">
            <a:spLocks/>
          </p:cNvSpPr>
          <p:nvPr/>
        </p:nvSpPr>
        <p:spPr>
          <a:xfrm>
            <a:off x="6551720" y="2928669"/>
            <a:ext cx="4916774" cy="269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</a:rPr>
              <a:t>Autonomy</a:t>
            </a:r>
          </a:p>
          <a:p>
            <a:r>
              <a:rPr lang="en-US" sz="1800" dirty="0">
                <a:solidFill>
                  <a:schemeClr val="tx2"/>
                </a:solidFill>
              </a:rPr>
              <a:t>Collectivity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68973E-B3C2-4824-B176-B8A561FBF64B}"/>
              </a:ext>
            </a:extLst>
          </p:cNvPr>
          <p:cNvSpPr/>
          <p:nvPr/>
        </p:nvSpPr>
        <p:spPr>
          <a:xfrm>
            <a:off x="1367161" y="4850937"/>
            <a:ext cx="9268287" cy="152323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“A livelihood is a chain of being. It connects work to ecology, to a sense of community with nature. Livelihood has implicit in it two forms of access: access to nature as a commons and also to the means of production, consumption, distribution and renewal. Renewability involves all three processes: production, consumption and distribution. In recycling livelihoods, you recycle both nature and community. Thus we sustain both over time.” – Ela Bhatt</a:t>
            </a:r>
          </a:p>
        </p:txBody>
      </p:sp>
    </p:spTree>
    <p:extLst>
      <p:ext uri="{BB962C8B-B14F-4D97-AF65-F5344CB8AC3E}">
        <p14:creationId xmlns:p14="http://schemas.microsoft.com/office/powerpoint/2010/main" val="4115006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2C7F3-6E2C-4B7B-ADD0-BF8E7F45B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Global Pandemic and Economic Depression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2ACC-CFEE-4E42-B528-35441FCD0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4916774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Health</a:t>
            </a:r>
          </a:p>
          <a:p>
            <a:r>
              <a:rPr lang="en-US" sz="1800" dirty="0">
                <a:solidFill>
                  <a:schemeClr val="tx2"/>
                </a:solidFill>
              </a:rPr>
              <a:t>Poverty</a:t>
            </a:r>
          </a:p>
          <a:p>
            <a:r>
              <a:rPr lang="en-US" sz="1800" dirty="0">
                <a:solidFill>
                  <a:schemeClr val="tx2"/>
                </a:solidFill>
              </a:rPr>
              <a:t>Malnutrition</a:t>
            </a:r>
          </a:p>
          <a:p>
            <a:r>
              <a:rPr lang="en-US" sz="1800" dirty="0">
                <a:solidFill>
                  <a:schemeClr val="tx2"/>
                </a:solidFill>
              </a:rPr>
              <a:t>Education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8E5044C-6864-4B1C-9AF6-C9DF1CE467DE}"/>
              </a:ext>
            </a:extLst>
          </p:cNvPr>
          <p:cNvSpPr txBox="1">
            <a:spLocks/>
          </p:cNvSpPr>
          <p:nvPr/>
        </p:nvSpPr>
        <p:spPr>
          <a:xfrm>
            <a:off x="6095847" y="2924343"/>
            <a:ext cx="4916774" cy="269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</a:rPr>
              <a:t>Crisis for capitalism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Unemployment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Local Production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Return to the rural</a:t>
            </a:r>
          </a:p>
          <a:p>
            <a:endParaRPr lang="en-US" sz="14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05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2C7F3-6E2C-4B7B-ADD0-BF8E7F45B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142" y="729529"/>
            <a:ext cx="4458003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Social Security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2ACC-CFEE-4E42-B528-35441FCD0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156" y="2193629"/>
            <a:ext cx="4893844" cy="2377409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tx2"/>
                </a:solidFill>
              </a:rPr>
              <a:t>Samurdhi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Cash transfer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Social Development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Micro loans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EFFD591A-4377-406A-950E-43127C643831}"/>
              </a:ext>
            </a:extLst>
          </p:cNvPr>
          <p:cNvPicPr/>
          <p:nvPr/>
        </p:nvPicPr>
        <p:blipFill rotWithShape="1">
          <a:blip r:embed="rId2"/>
          <a:srcRect l="4296" t="9042" r="23085" b="12361"/>
          <a:stretch/>
        </p:blipFill>
        <p:spPr>
          <a:xfrm>
            <a:off x="7001952" y="2312151"/>
            <a:ext cx="4587586" cy="210573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0A6E160-7C32-4DD8-97C6-0EA0C96FB6BA}"/>
              </a:ext>
            </a:extLst>
          </p:cNvPr>
          <p:cNvPicPr/>
          <p:nvPr/>
        </p:nvPicPr>
        <p:blipFill rotWithShape="1">
          <a:blip r:embed="rId3"/>
          <a:srcRect t="8265" r="5355" b="14318"/>
          <a:stretch/>
        </p:blipFill>
        <p:spPr bwMode="auto">
          <a:xfrm>
            <a:off x="632142" y="3646026"/>
            <a:ext cx="6069600" cy="248244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F1D266E-BE97-401A-B9C0-5B13076F8027}"/>
              </a:ext>
            </a:extLst>
          </p:cNvPr>
          <p:cNvPicPr/>
          <p:nvPr/>
        </p:nvPicPr>
        <p:blipFill rotWithShape="1">
          <a:blip r:embed="rId4"/>
          <a:srcRect l="4864" t="7780" r="25218" b="21861"/>
          <a:stretch/>
        </p:blipFill>
        <p:spPr>
          <a:xfrm>
            <a:off x="7001952" y="4457602"/>
            <a:ext cx="4587586" cy="217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3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2C7F3-6E2C-4B7B-ADD0-BF8E7F45B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Rise of Authoritarianism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2ACC-CFEE-4E42-B528-35441FCD0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Masculine / Militaristic / Paternalistic</a:t>
            </a:r>
          </a:p>
          <a:p>
            <a:r>
              <a:rPr lang="en-US" sz="1800" dirty="0">
                <a:solidFill>
                  <a:schemeClr val="tx2"/>
                </a:solidFill>
              </a:rPr>
              <a:t>Convergence of different ideological strands – women’s oppression</a:t>
            </a:r>
          </a:p>
          <a:p>
            <a:r>
              <a:rPr lang="en-US" sz="1800" dirty="0">
                <a:solidFill>
                  <a:schemeClr val="tx2"/>
                </a:solidFill>
              </a:rPr>
              <a:t>Attacks on cultural rights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1633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2C7F3-6E2C-4B7B-ADD0-BF8E7F45B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Women and Economic Democracy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2ACC-CFEE-4E42-B528-35441FCD0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Participation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Cooperatives, farmer collectives, WRDS</a:t>
            </a:r>
          </a:p>
          <a:p>
            <a:r>
              <a:rPr lang="en-US" sz="1800" dirty="0" err="1">
                <a:solidFill>
                  <a:schemeClr val="tx2"/>
                </a:solidFill>
              </a:rPr>
              <a:t>Mobilising</a:t>
            </a:r>
            <a:r>
              <a:rPr lang="en-US" sz="1800" dirty="0">
                <a:solidFill>
                  <a:schemeClr val="tx2"/>
                </a:solidFill>
              </a:rPr>
              <a:t> / movement building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310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0EEE00-66F9-4F1E-9876-744F3738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ESCR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tx2"/>
                </a:solidFill>
              </a:rPr>
              <a:t>vis a vis Women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CAD2-22DF-4C7F-83CB-541209238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Economic ideology and policy direction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neglected ESCR since the neoliberal turn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Constitutional Reform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motivations for including ESCR? Motivations for equality for women?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Women vis a vis – education, health, housing, food and work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differences between men and women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D98914B-ED26-4039-BC37-B23A98979366}"/>
              </a:ext>
            </a:extLst>
          </p:cNvPr>
          <p:cNvSpPr/>
          <p:nvPr/>
        </p:nvSpPr>
        <p:spPr>
          <a:xfrm>
            <a:off x="1527141" y="5865338"/>
            <a:ext cx="9134573" cy="6275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Women’s </a:t>
            </a:r>
            <a:r>
              <a:rPr lang="en-US" b="1" dirty="0" err="1"/>
              <a:t>Labour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712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0EEE00-66F9-4F1E-9876-744F3738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Women’s </a:t>
            </a:r>
            <a:r>
              <a:rPr lang="en-US" sz="3600" dirty="0" err="1">
                <a:solidFill>
                  <a:schemeClr val="tx2"/>
                </a:solidFill>
              </a:rPr>
              <a:t>Labour</a:t>
            </a:r>
            <a:r>
              <a:rPr lang="en-US" sz="3600" dirty="0">
                <a:solidFill>
                  <a:schemeClr val="tx2"/>
                </a:solidFill>
              </a:rPr>
              <a:t> / Livelihoods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CAD2-22DF-4C7F-83CB-541209238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How do we understand women’s </a:t>
            </a:r>
            <a:r>
              <a:rPr lang="en-US" sz="1800" dirty="0" err="1">
                <a:solidFill>
                  <a:schemeClr val="tx2"/>
                </a:solidFill>
              </a:rPr>
              <a:t>labour</a:t>
            </a:r>
            <a:r>
              <a:rPr lang="en-US" sz="1800" dirty="0">
                <a:solidFill>
                  <a:schemeClr val="tx2"/>
                </a:solidFill>
              </a:rPr>
              <a:t> within the structure of Sri Lanka’s economy?</a:t>
            </a:r>
          </a:p>
          <a:p>
            <a:r>
              <a:rPr lang="en-US" sz="1800" dirty="0">
                <a:solidFill>
                  <a:schemeClr val="tx2"/>
                </a:solidFill>
              </a:rPr>
              <a:t>How are women and livelihoods envisioned in government’s economic policy proposals?</a:t>
            </a:r>
          </a:p>
          <a:p>
            <a:r>
              <a:rPr lang="en-US" sz="1800" dirty="0">
                <a:solidFill>
                  <a:schemeClr val="tx2"/>
                </a:solidFill>
              </a:rPr>
              <a:t>What is happening to women’s livelihoods amidst the global pandemic and economic depression?</a:t>
            </a:r>
          </a:p>
          <a:p>
            <a:r>
              <a:rPr lang="en-US" sz="1800" dirty="0">
                <a:solidFill>
                  <a:schemeClr val="tx2"/>
                </a:solidFill>
              </a:rPr>
              <a:t>How are women situated in relation to economic democracy?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590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73D94-38FD-4E21-A934-BC206FF35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How do we understand women’s </a:t>
            </a:r>
            <a:r>
              <a:rPr lang="en-US" sz="3600" dirty="0" err="1">
                <a:solidFill>
                  <a:schemeClr val="tx2"/>
                </a:solidFill>
              </a:rPr>
              <a:t>labour</a:t>
            </a:r>
            <a:r>
              <a:rPr lang="en-US" sz="3600" dirty="0">
                <a:solidFill>
                  <a:schemeClr val="tx2"/>
                </a:solidFill>
              </a:rPr>
              <a:t> within the structure of Sri Lanka’s economy?</a:t>
            </a: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A5A8-71B7-4049-8EAF-DF80CA766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Mainstream way of describing women’s </a:t>
            </a:r>
            <a:r>
              <a:rPr lang="en-US" sz="1800" dirty="0" err="1">
                <a:solidFill>
                  <a:schemeClr val="tx2"/>
                </a:solidFill>
              </a:rPr>
              <a:t>labour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400" dirty="0" err="1">
                <a:solidFill>
                  <a:schemeClr val="tx2"/>
                </a:solidFill>
              </a:rPr>
              <a:t>Labour</a:t>
            </a:r>
            <a:r>
              <a:rPr lang="en-US" sz="1400" dirty="0">
                <a:solidFill>
                  <a:schemeClr val="tx2"/>
                </a:solidFill>
              </a:rPr>
              <a:t> force participation: 30 – 35% for the past 20 years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Supply / Demand factors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Public / Private sector</a:t>
            </a:r>
          </a:p>
          <a:p>
            <a:pPr lvl="2"/>
            <a:r>
              <a:rPr lang="en-US" sz="1000" dirty="0">
                <a:solidFill>
                  <a:schemeClr val="tx2"/>
                </a:solidFill>
              </a:rPr>
              <a:t>Private – 60% in the informal sector</a:t>
            </a:r>
          </a:p>
          <a:p>
            <a:pPr lvl="2"/>
            <a:endParaRPr lang="en-US" sz="1000" dirty="0">
              <a:solidFill>
                <a:schemeClr val="tx2"/>
              </a:solidFill>
            </a:endParaRP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Wage gap </a:t>
            </a:r>
          </a:p>
          <a:p>
            <a:pPr lvl="2"/>
            <a:r>
              <a:rPr lang="en-US" sz="1000" dirty="0">
                <a:solidFill>
                  <a:schemeClr val="tx2"/>
                </a:solidFill>
              </a:rPr>
              <a:t>male &gt; female 30 to 36 % (private sector/semi-government organizations)</a:t>
            </a:r>
          </a:p>
        </p:txBody>
      </p:sp>
      <p:grpSp>
        <p:nvGrpSpPr>
          <p:cNvPr id="24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5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BA4E1BB-B929-42E3-9B4C-ACA4997FB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477" y="3079759"/>
            <a:ext cx="4598524" cy="259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35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73D94-38FD-4E21-A934-BC206FF35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How do we understand women’s </a:t>
            </a:r>
            <a:r>
              <a:rPr lang="en-US" sz="3600" dirty="0" err="1">
                <a:solidFill>
                  <a:schemeClr val="tx2"/>
                </a:solidFill>
              </a:rPr>
              <a:t>labour</a:t>
            </a:r>
            <a:r>
              <a:rPr lang="en-US" sz="3600" dirty="0">
                <a:solidFill>
                  <a:schemeClr val="tx2"/>
                </a:solidFill>
              </a:rPr>
              <a:t> within the structure of Sri Lanka’s economy?</a:t>
            </a: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5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BA4E1BB-B929-42E3-9B4C-ACA4997FB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4" y="3054788"/>
            <a:ext cx="6310341" cy="355859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C04393-774A-4D9B-849B-FD5B0BE6A2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0989" y="3054788"/>
            <a:ext cx="5453137" cy="318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11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73D94-38FD-4E21-A934-BC206FF35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How do we understand women’s </a:t>
            </a:r>
            <a:r>
              <a:rPr lang="en-US" sz="3600" dirty="0" err="1">
                <a:solidFill>
                  <a:schemeClr val="tx2"/>
                </a:solidFill>
              </a:rPr>
              <a:t>labour</a:t>
            </a:r>
            <a:r>
              <a:rPr lang="en-US" sz="3600" dirty="0">
                <a:solidFill>
                  <a:schemeClr val="tx2"/>
                </a:solidFill>
              </a:rPr>
              <a:t> within the structure of Sri Lanka’s economy?</a:t>
            </a: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5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1712BED9-6BE2-4779-A5DF-B3121E4AAE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41" y="2915736"/>
            <a:ext cx="5799959" cy="32831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4C4DC5-C720-4DA3-9F97-01C298C1973D}"/>
              </a:ext>
            </a:extLst>
          </p:cNvPr>
          <p:cNvSpPr txBox="1"/>
          <p:nvPr/>
        </p:nvSpPr>
        <p:spPr>
          <a:xfrm>
            <a:off x="5663953" y="6344256"/>
            <a:ext cx="160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ILO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B63655B-BBF8-4659-B6D1-82EB9E53FD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6857" y="2935755"/>
            <a:ext cx="5370685" cy="317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3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73D94-38FD-4E21-A934-BC206FF35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How do we understand women’s </a:t>
            </a:r>
            <a:r>
              <a:rPr lang="en-US" sz="3600" dirty="0" err="1">
                <a:solidFill>
                  <a:schemeClr val="tx2"/>
                </a:solidFill>
              </a:rPr>
              <a:t>labour</a:t>
            </a:r>
            <a:r>
              <a:rPr lang="en-US" sz="3600" dirty="0">
                <a:solidFill>
                  <a:schemeClr val="tx2"/>
                </a:solidFill>
              </a:rPr>
              <a:t> within the structure of Sri Lanka’s economy?</a:t>
            </a: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5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44C4DC5-C720-4DA3-9F97-01C298C1973D}"/>
              </a:ext>
            </a:extLst>
          </p:cNvPr>
          <p:cNvSpPr txBox="1"/>
          <p:nvPr/>
        </p:nvSpPr>
        <p:spPr>
          <a:xfrm>
            <a:off x="1932089" y="6108369"/>
            <a:ext cx="160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ILO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C3B962-30F3-4101-9A01-8E8A4A1E9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10" y="2892176"/>
            <a:ext cx="5578997" cy="32032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0EF414-18C7-4AAB-9B47-71F6753CA1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1524" y="2907218"/>
            <a:ext cx="6474454" cy="320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73D94-38FD-4E21-A934-BC206FF35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How do we understand women’s </a:t>
            </a:r>
            <a:r>
              <a:rPr lang="en-US" sz="3600" dirty="0" err="1">
                <a:solidFill>
                  <a:schemeClr val="tx2"/>
                </a:solidFill>
              </a:rPr>
              <a:t>labour</a:t>
            </a:r>
            <a:r>
              <a:rPr lang="en-US" sz="3600" dirty="0">
                <a:solidFill>
                  <a:schemeClr val="tx2"/>
                </a:solidFill>
              </a:rPr>
              <a:t> within the structure of Sri Lanka’s economy?</a:t>
            </a: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5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854134B-9B20-4AD6-88E3-22E7BD23F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708" y="3123290"/>
            <a:ext cx="7908583" cy="292075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226B53E-99E0-4C84-9309-BA2E930F94D9}"/>
              </a:ext>
            </a:extLst>
          </p:cNvPr>
          <p:cNvSpPr txBox="1"/>
          <p:nvPr/>
        </p:nvSpPr>
        <p:spPr>
          <a:xfrm>
            <a:off x="4653279" y="5846043"/>
            <a:ext cx="2885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Source: ILO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dirty="0">
                <a:solidFill>
                  <a:schemeClr val="tx2"/>
                </a:solidFill>
              </a:rPr>
              <a:t>Economically Inactive?</a:t>
            </a:r>
          </a:p>
        </p:txBody>
      </p:sp>
    </p:spTree>
    <p:extLst>
      <p:ext uri="{BB962C8B-B14F-4D97-AF65-F5344CB8AC3E}">
        <p14:creationId xmlns:p14="http://schemas.microsoft.com/office/powerpoint/2010/main" val="293328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C9949-16FA-48F2-B2CB-933E6DF1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Historical shifts in SL’s economic structure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CF4F9-80A8-45D6-BE85-F015EE580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Structural Adjustment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EPZs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Migration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Rural to urban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Foreign countries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918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576</Words>
  <Application>Microsoft Office PowerPoint</Application>
  <PresentationFormat>Widescreen</PresentationFormat>
  <Paragraphs>124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Cambria</vt:lpstr>
      <vt:lpstr>Office Theme</vt:lpstr>
      <vt:lpstr>Women’s Labour,  Livelihoods and  Economic Democracy</vt:lpstr>
      <vt:lpstr>ESCR vis a vis Women</vt:lpstr>
      <vt:lpstr>Women’s Labour / Livelihoods</vt:lpstr>
      <vt:lpstr>How do we understand women’s labour within the structure of Sri Lanka’s economy?</vt:lpstr>
      <vt:lpstr>How do we understand women’s labour within the structure of Sri Lanka’s economy?</vt:lpstr>
      <vt:lpstr>How do we understand women’s labour within the structure of Sri Lanka’s economy?</vt:lpstr>
      <vt:lpstr>How do we understand women’s labour within the structure of Sri Lanka’s economy?</vt:lpstr>
      <vt:lpstr>How do we understand women’s labour within the structure of Sri Lanka’s economy?</vt:lpstr>
      <vt:lpstr>Historical shifts in SL’s economic structure</vt:lpstr>
      <vt:lpstr>Social Reproduction</vt:lpstr>
      <vt:lpstr>Land Ownership and Land Use</vt:lpstr>
      <vt:lpstr>How are women and livelihoods envisioned in government’s economic policy proposals?</vt:lpstr>
      <vt:lpstr>Protests against microfinance companies</vt:lpstr>
      <vt:lpstr>Conceptualising women’s labour</vt:lpstr>
      <vt:lpstr>Employment vs Livelihoods</vt:lpstr>
      <vt:lpstr>Global Pandemic and Economic Depression </vt:lpstr>
      <vt:lpstr>Social Security</vt:lpstr>
      <vt:lpstr>Rise of Authoritarianism</vt:lpstr>
      <vt:lpstr>Women and Economic Democracy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Labour,  Livelihoods and  Economic Democracy</dc:title>
  <dc:creator>Niyanthini Kadirgamar</dc:creator>
  <cp:lastModifiedBy>Niyanthini Kadirgamar</cp:lastModifiedBy>
  <cp:revision>2</cp:revision>
  <dcterms:created xsi:type="dcterms:W3CDTF">2021-01-26T17:48:21Z</dcterms:created>
  <dcterms:modified xsi:type="dcterms:W3CDTF">2021-01-30T10:58:43Z</dcterms:modified>
</cp:coreProperties>
</file>