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260" r:id="rId3"/>
    <p:sldId id="290" r:id="rId4"/>
    <p:sldId id="291" r:id="rId5"/>
    <p:sldId id="267" r:id="rId6"/>
    <p:sldId id="268" r:id="rId7"/>
    <p:sldId id="270" r:id="rId8"/>
    <p:sldId id="271" r:id="rId9"/>
    <p:sldId id="272" r:id="rId10"/>
    <p:sldId id="273" r:id="rId11"/>
    <p:sldId id="274" r:id="rId12"/>
    <p:sldId id="275" r:id="rId13"/>
    <p:sldId id="276" r:id="rId14"/>
    <p:sldId id="277" r:id="rId15"/>
    <p:sldId id="278" r:id="rId16"/>
    <p:sldId id="279" r:id="rId17"/>
    <p:sldId id="280" r:id="rId18"/>
    <p:sldId id="281" r:id="rId19"/>
    <p:sldId id="282" r:id="rId20"/>
    <p:sldId id="288" r:id="rId21"/>
    <p:sldId id="284" r:id="rId22"/>
    <p:sldId id="262" r:id="rId23"/>
    <p:sldId id="285" r:id="rId24"/>
    <p:sldId id="287" r:id="rId25"/>
    <p:sldId id="28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64"/>
    <p:restoredTop sz="71990" autoAdjust="0"/>
  </p:normalViewPr>
  <p:slideViewPr>
    <p:cSldViewPr snapToGrid="0" snapToObjects="1">
      <p:cViewPr varScale="1">
        <p:scale>
          <a:sx n="54" d="100"/>
          <a:sy n="54" d="100"/>
        </p:scale>
        <p:origin x="324" y="4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6" d="100"/>
          <a:sy n="96" d="100"/>
        </p:scale>
        <p:origin x="3688"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36E7AD-A8EF-447C-9A05-D5F9C87C3AC1}" type="doc">
      <dgm:prSet loTypeId="urn:microsoft.com/office/officeart/2005/8/layout/arrow2" loCatId="process" qsTypeId="urn:microsoft.com/office/officeart/2005/8/quickstyle/simple1" qsCatId="simple" csTypeId="urn:microsoft.com/office/officeart/2005/8/colors/accent1_2" csCatId="accent1" phldr="1"/>
      <dgm:spPr/>
    </dgm:pt>
    <dgm:pt modelId="{858B9120-0545-49A8-8B53-99592E09ABF3}">
      <dgm:prSet phldrT="[Text]"/>
      <dgm:spPr/>
      <dgm:t>
        <a:bodyPr/>
        <a:lstStyle/>
        <a:p>
          <a:r>
            <a:rPr lang="en-US" dirty="0"/>
            <a:t>Divine right of </a:t>
          </a:r>
        </a:p>
        <a:p>
          <a:r>
            <a:rPr lang="en-US" dirty="0"/>
            <a:t>Kings</a:t>
          </a:r>
        </a:p>
      </dgm:t>
    </dgm:pt>
    <dgm:pt modelId="{EE147D61-097B-4F5C-8824-C842DA26E1BD}" type="parTrans" cxnId="{8DA533BF-DF1E-47A6-A79C-D1D4F41BF137}">
      <dgm:prSet/>
      <dgm:spPr/>
      <dgm:t>
        <a:bodyPr/>
        <a:lstStyle/>
        <a:p>
          <a:endParaRPr lang="en-US"/>
        </a:p>
      </dgm:t>
    </dgm:pt>
    <dgm:pt modelId="{026BE2A6-2664-4C7B-B8A1-9AE1CCB7433E}" type="sibTrans" cxnId="{8DA533BF-DF1E-47A6-A79C-D1D4F41BF137}">
      <dgm:prSet/>
      <dgm:spPr/>
      <dgm:t>
        <a:bodyPr/>
        <a:lstStyle/>
        <a:p>
          <a:endParaRPr lang="en-US"/>
        </a:p>
      </dgm:t>
    </dgm:pt>
    <dgm:pt modelId="{A60B2BAF-FBE0-47E1-90E0-A2B0B9CB4BCB}">
      <dgm:prSet phldrT="[Text]"/>
      <dgm:spPr/>
      <dgm:t>
        <a:bodyPr/>
        <a:lstStyle/>
        <a:p>
          <a:r>
            <a:rPr lang="en-US" dirty="0"/>
            <a:t>1</a:t>
          </a:r>
          <a:r>
            <a:rPr lang="en-US" baseline="30000" dirty="0"/>
            <a:t>st</a:t>
          </a:r>
          <a:r>
            <a:rPr lang="en-US" dirty="0"/>
            <a:t> Generation – civil and political rights; meant to protect the individual against state interference</a:t>
          </a:r>
        </a:p>
      </dgm:t>
    </dgm:pt>
    <dgm:pt modelId="{F62F4CF0-16F6-4295-A25D-0729AA88C551}" type="parTrans" cxnId="{EF639763-764D-4967-8AFC-55D4B356ED07}">
      <dgm:prSet/>
      <dgm:spPr/>
      <dgm:t>
        <a:bodyPr/>
        <a:lstStyle/>
        <a:p>
          <a:endParaRPr lang="en-US"/>
        </a:p>
      </dgm:t>
    </dgm:pt>
    <dgm:pt modelId="{2FE6AD30-35BA-4BC3-B26F-AA33929E992F}" type="sibTrans" cxnId="{EF639763-764D-4967-8AFC-55D4B356ED07}">
      <dgm:prSet/>
      <dgm:spPr/>
      <dgm:t>
        <a:bodyPr/>
        <a:lstStyle/>
        <a:p>
          <a:endParaRPr lang="en-US"/>
        </a:p>
      </dgm:t>
    </dgm:pt>
    <dgm:pt modelId="{5D1CBD22-8242-4C66-B1AE-D6DF3BCDBD79}">
      <dgm:prSet phldrT="[Text]"/>
      <dgm:spPr/>
      <dgm:t>
        <a:bodyPr/>
        <a:lstStyle/>
        <a:p>
          <a:r>
            <a:rPr lang="en-US" dirty="0"/>
            <a:t>2</a:t>
          </a:r>
          <a:r>
            <a:rPr lang="en-US" baseline="30000" dirty="0"/>
            <a:t>nd</a:t>
          </a:r>
          <a:r>
            <a:rPr lang="en-US" dirty="0"/>
            <a:t> Generation – Economic, Social and Cultural Rights as a response to mass poverty and inequality</a:t>
          </a:r>
        </a:p>
      </dgm:t>
    </dgm:pt>
    <dgm:pt modelId="{BE7D120F-5F75-4054-8651-A23743E68875}" type="parTrans" cxnId="{95D05340-9FE4-410A-9C79-3E499B99E4B0}">
      <dgm:prSet/>
      <dgm:spPr/>
      <dgm:t>
        <a:bodyPr/>
        <a:lstStyle/>
        <a:p>
          <a:endParaRPr lang="en-US"/>
        </a:p>
      </dgm:t>
    </dgm:pt>
    <dgm:pt modelId="{0A559682-607D-4626-866F-4166748F0262}" type="sibTrans" cxnId="{95D05340-9FE4-410A-9C79-3E499B99E4B0}">
      <dgm:prSet/>
      <dgm:spPr/>
      <dgm:t>
        <a:bodyPr/>
        <a:lstStyle/>
        <a:p>
          <a:endParaRPr lang="en-US"/>
        </a:p>
      </dgm:t>
    </dgm:pt>
    <dgm:pt modelId="{98FEE7EA-F78C-48AB-801D-19C115F277DE}">
      <dgm:prSet phldrT="[Text]"/>
      <dgm:spPr/>
      <dgm:t>
        <a:bodyPr/>
        <a:lstStyle/>
        <a:p>
          <a:r>
            <a:rPr lang="en-US" dirty="0"/>
            <a:t>3</a:t>
          </a:r>
          <a:r>
            <a:rPr lang="en-US" baseline="30000" dirty="0"/>
            <a:t>rd</a:t>
          </a:r>
          <a:r>
            <a:rPr lang="en-US" dirty="0"/>
            <a:t> Generation – Right to Development (1986); Right to Self-Determination; Rights of solidarity</a:t>
          </a:r>
        </a:p>
      </dgm:t>
    </dgm:pt>
    <dgm:pt modelId="{62F4210A-9261-4116-9E1E-D71D41B9B61C}" type="parTrans" cxnId="{34DB54DC-F060-4FE0-A505-0FA258B6763E}">
      <dgm:prSet/>
      <dgm:spPr/>
      <dgm:t>
        <a:bodyPr/>
        <a:lstStyle/>
        <a:p>
          <a:endParaRPr lang="en-US"/>
        </a:p>
      </dgm:t>
    </dgm:pt>
    <dgm:pt modelId="{72FAB5AC-E824-4EDD-BAE4-E4048BEE4DE2}" type="sibTrans" cxnId="{34DB54DC-F060-4FE0-A505-0FA258B6763E}">
      <dgm:prSet/>
      <dgm:spPr/>
      <dgm:t>
        <a:bodyPr/>
        <a:lstStyle/>
        <a:p>
          <a:endParaRPr lang="en-US"/>
        </a:p>
      </dgm:t>
    </dgm:pt>
    <dgm:pt modelId="{8969EB33-3CA1-4BCE-86E0-A27E753FFD4A}" type="pres">
      <dgm:prSet presAssocID="{9036E7AD-A8EF-447C-9A05-D5F9C87C3AC1}" presName="arrowDiagram" presStyleCnt="0">
        <dgm:presLayoutVars>
          <dgm:chMax val="5"/>
          <dgm:dir/>
          <dgm:resizeHandles val="exact"/>
        </dgm:presLayoutVars>
      </dgm:prSet>
      <dgm:spPr/>
    </dgm:pt>
    <dgm:pt modelId="{F43C0FE3-3CEE-45A9-BE5C-353E2E602803}" type="pres">
      <dgm:prSet presAssocID="{9036E7AD-A8EF-447C-9A05-D5F9C87C3AC1}" presName="arrow" presStyleLbl="bgShp" presStyleIdx="0" presStyleCnt="1"/>
      <dgm:spPr/>
    </dgm:pt>
    <dgm:pt modelId="{C272BADE-045D-4E1C-AC7B-1CE2228E42D5}" type="pres">
      <dgm:prSet presAssocID="{9036E7AD-A8EF-447C-9A05-D5F9C87C3AC1}" presName="arrowDiagram4" presStyleCnt="0"/>
      <dgm:spPr/>
    </dgm:pt>
    <dgm:pt modelId="{2463409E-36E9-4D7B-BECE-41A723166D9F}" type="pres">
      <dgm:prSet presAssocID="{858B9120-0545-49A8-8B53-99592E09ABF3}" presName="bullet4a" presStyleLbl="node1" presStyleIdx="0" presStyleCnt="4"/>
      <dgm:spPr/>
    </dgm:pt>
    <dgm:pt modelId="{76F31CB0-EA47-42AB-8CDF-D5BAEA4397D9}" type="pres">
      <dgm:prSet presAssocID="{858B9120-0545-49A8-8B53-99592E09ABF3}" presName="textBox4a" presStyleLbl="revTx" presStyleIdx="0" presStyleCnt="4" custScaleX="141149" custScaleY="86834" custLinFactNeighborX="7231">
        <dgm:presLayoutVars>
          <dgm:bulletEnabled val="1"/>
        </dgm:presLayoutVars>
      </dgm:prSet>
      <dgm:spPr/>
    </dgm:pt>
    <dgm:pt modelId="{1D8EDA33-411F-417A-B35D-B0D23BC5D7D6}" type="pres">
      <dgm:prSet presAssocID="{A60B2BAF-FBE0-47E1-90E0-A2B0B9CB4BCB}" presName="bullet4b" presStyleLbl="node1" presStyleIdx="1" presStyleCnt="4"/>
      <dgm:spPr/>
    </dgm:pt>
    <dgm:pt modelId="{C420AC69-197C-4870-BF73-61CC620C43CE}" type="pres">
      <dgm:prSet presAssocID="{A60B2BAF-FBE0-47E1-90E0-A2B0B9CB4BCB}" presName="textBox4b" presStyleLbl="revTx" presStyleIdx="1" presStyleCnt="4" custScaleX="99100" custScaleY="57922" custLinFactNeighborX="5250" custLinFactNeighborY="-29574">
        <dgm:presLayoutVars>
          <dgm:bulletEnabled val="1"/>
        </dgm:presLayoutVars>
      </dgm:prSet>
      <dgm:spPr/>
    </dgm:pt>
    <dgm:pt modelId="{0F629BE9-3B73-4288-A1A0-F5A53466BE8B}" type="pres">
      <dgm:prSet presAssocID="{5D1CBD22-8242-4C66-B1AE-D6DF3BCDBD79}" presName="bullet4c" presStyleLbl="node1" presStyleIdx="2" presStyleCnt="4"/>
      <dgm:spPr/>
    </dgm:pt>
    <dgm:pt modelId="{8A26E0DF-B038-44B3-8CA6-936361891C66}" type="pres">
      <dgm:prSet presAssocID="{5D1CBD22-8242-4C66-B1AE-D6DF3BCDBD79}" presName="textBox4c" presStyleLbl="revTx" presStyleIdx="2" presStyleCnt="4" custScaleX="114924" custLinFactNeighborX="6500" custLinFactNeighborY="12114">
        <dgm:presLayoutVars>
          <dgm:bulletEnabled val="1"/>
        </dgm:presLayoutVars>
      </dgm:prSet>
      <dgm:spPr/>
    </dgm:pt>
    <dgm:pt modelId="{B1F25F90-9B07-41DE-8906-D65A413FB849}" type="pres">
      <dgm:prSet presAssocID="{98FEE7EA-F78C-48AB-801D-19C115F277DE}" presName="bullet4d" presStyleLbl="node1" presStyleIdx="3" presStyleCnt="4"/>
      <dgm:spPr/>
    </dgm:pt>
    <dgm:pt modelId="{C03AB4EE-3F6D-47D3-83E2-B2CACF1A53C5}" type="pres">
      <dgm:prSet presAssocID="{98FEE7EA-F78C-48AB-801D-19C115F277DE}" presName="textBox4d" presStyleLbl="revTx" presStyleIdx="3" presStyleCnt="4" custScaleX="133776" custScaleY="55766" custLinFactNeighborX="11916" custLinFactNeighborY="-14714">
        <dgm:presLayoutVars>
          <dgm:bulletEnabled val="1"/>
        </dgm:presLayoutVars>
      </dgm:prSet>
      <dgm:spPr/>
    </dgm:pt>
  </dgm:ptLst>
  <dgm:cxnLst>
    <dgm:cxn modelId="{FBBF2706-A05E-4145-9152-D0190C8C8CF6}" type="presOf" srcId="{858B9120-0545-49A8-8B53-99592E09ABF3}" destId="{76F31CB0-EA47-42AB-8CDF-D5BAEA4397D9}" srcOrd="0" destOrd="0" presId="urn:microsoft.com/office/officeart/2005/8/layout/arrow2"/>
    <dgm:cxn modelId="{95D05340-9FE4-410A-9C79-3E499B99E4B0}" srcId="{9036E7AD-A8EF-447C-9A05-D5F9C87C3AC1}" destId="{5D1CBD22-8242-4C66-B1AE-D6DF3BCDBD79}" srcOrd="2" destOrd="0" parTransId="{BE7D120F-5F75-4054-8651-A23743E68875}" sibTransId="{0A559682-607D-4626-866F-4166748F0262}"/>
    <dgm:cxn modelId="{EF639763-764D-4967-8AFC-55D4B356ED07}" srcId="{9036E7AD-A8EF-447C-9A05-D5F9C87C3AC1}" destId="{A60B2BAF-FBE0-47E1-90E0-A2B0B9CB4BCB}" srcOrd="1" destOrd="0" parTransId="{F62F4CF0-16F6-4295-A25D-0729AA88C551}" sibTransId="{2FE6AD30-35BA-4BC3-B26F-AA33929E992F}"/>
    <dgm:cxn modelId="{7C9CC57B-D654-1B4C-AE8F-9CD0774C42A9}" type="presOf" srcId="{9036E7AD-A8EF-447C-9A05-D5F9C87C3AC1}" destId="{8969EB33-3CA1-4BCE-86E0-A27E753FFD4A}" srcOrd="0" destOrd="0" presId="urn:microsoft.com/office/officeart/2005/8/layout/arrow2"/>
    <dgm:cxn modelId="{8DA533BF-DF1E-47A6-A79C-D1D4F41BF137}" srcId="{9036E7AD-A8EF-447C-9A05-D5F9C87C3AC1}" destId="{858B9120-0545-49A8-8B53-99592E09ABF3}" srcOrd="0" destOrd="0" parTransId="{EE147D61-097B-4F5C-8824-C842DA26E1BD}" sibTransId="{026BE2A6-2664-4C7B-B8A1-9AE1CCB7433E}"/>
    <dgm:cxn modelId="{34DB54DC-F060-4FE0-A505-0FA258B6763E}" srcId="{9036E7AD-A8EF-447C-9A05-D5F9C87C3AC1}" destId="{98FEE7EA-F78C-48AB-801D-19C115F277DE}" srcOrd="3" destOrd="0" parTransId="{62F4210A-9261-4116-9E1E-D71D41B9B61C}" sibTransId="{72FAB5AC-E824-4EDD-BAE4-E4048BEE4DE2}"/>
    <dgm:cxn modelId="{A676CDDD-AC1A-FE43-825E-CFFE3D359C9C}" type="presOf" srcId="{5D1CBD22-8242-4C66-B1AE-D6DF3BCDBD79}" destId="{8A26E0DF-B038-44B3-8CA6-936361891C66}" srcOrd="0" destOrd="0" presId="urn:microsoft.com/office/officeart/2005/8/layout/arrow2"/>
    <dgm:cxn modelId="{5DEF12DE-C2EE-AB45-B0BA-C5008FA8A1F9}" type="presOf" srcId="{A60B2BAF-FBE0-47E1-90E0-A2B0B9CB4BCB}" destId="{C420AC69-197C-4870-BF73-61CC620C43CE}" srcOrd="0" destOrd="0" presId="urn:microsoft.com/office/officeart/2005/8/layout/arrow2"/>
    <dgm:cxn modelId="{EAE1D8FF-9A11-FB4D-9C83-8C6ED8F14F2F}" type="presOf" srcId="{98FEE7EA-F78C-48AB-801D-19C115F277DE}" destId="{C03AB4EE-3F6D-47D3-83E2-B2CACF1A53C5}" srcOrd="0" destOrd="0" presId="urn:microsoft.com/office/officeart/2005/8/layout/arrow2"/>
    <dgm:cxn modelId="{3E57BA0A-C84A-6A49-8D0C-8B934E3BDE66}" type="presParOf" srcId="{8969EB33-3CA1-4BCE-86E0-A27E753FFD4A}" destId="{F43C0FE3-3CEE-45A9-BE5C-353E2E602803}" srcOrd="0" destOrd="0" presId="urn:microsoft.com/office/officeart/2005/8/layout/arrow2"/>
    <dgm:cxn modelId="{116D12B9-F98C-7F4A-95E6-6C074E703A2D}" type="presParOf" srcId="{8969EB33-3CA1-4BCE-86E0-A27E753FFD4A}" destId="{C272BADE-045D-4E1C-AC7B-1CE2228E42D5}" srcOrd="1" destOrd="0" presId="urn:microsoft.com/office/officeart/2005/8/layout/arrow2"/>
    <dgm:cxn modelId="{CC803EBD-3032-8941-8EC0-220AD10048D2}" type="presParOf" srcId="{C272BADE-045D-4E1C-AC7B-1CE2228E42D5}" destId="{2463409E-36E9-4D7B-BECE-41A723166D9F}" srcOrd="0" destOrd="0" presId="urn:microsoft.com/office/officeart/2005/8/layout/arrow2"/>
    <dgm:cxn modelId="{D7EB31DA-BBB9-1A49-8676-8EF8D3CCB437}" type="presParOf" srcId="{C272BADE-045D-4E1C-AC7B-1CE2228E42D5}" destId="{76F31CB0-EA47-42AB-8CDF-D5BAEA4397D9}" srcOrd="1" destOrd="0" presId="urn:microsoft.com/office/officeart/2005/8/layout/arrow2"/>
    <dgm:cxn modelId="{9C43614F-7C92-CA46-8727-DFC80BEC84C8}" type="presParOf" srcId="{C272BADE-045D-4E1C-AC7B-1CE2228E42D5}" destId="{1D8EDA33-411F-417A-B35D-B0D23BC5D7D6}" srcOrd="2" destOrd="0" presId="urn:microsoft.com/office/officeart/2005/8/layout/arrow2"/>
    <dgm:cxn modelId="{0E8DEDE1-9E9A-864E-B180-2C196E98EB38}" type="presParOf" srcId="{C272BADE-045D-4E1C-AC7B-1CE2228E42D5}" destId="{C420AC69-197C-4870-BF73-61CC620C43CE}" srcOrd="3" destOrd="0" presId="urn:microsoft.com/office/officeart/2005/8/layout/arrow2"/>
    <dgm:cxn modelId="{5B8FE2CF-D214-EA4D-ACE8-011D9EE3FD33}" type="presParOf" srcId="{C272BADE-045D-4E1C-AC7B-1CE2228E42D5}" destId="{0F629BE9-3B73-4288-A1A0-F5A53466BE8B}" srcOrd="4" destOrd="0" presId="urn:microsoft.com/office/officeart/2005/8/layout/arrow2"/>
    <dgm:cxn modelId="{52893FDF-13D6-9A40-865D-0E7D6E96EBF5}" type="presParOf" srcId="{C272BADE-045D-4E1C-AC7B-1CE2228E42D5}" destId="{8A26E0DF-B038-44B3-8CA6-936361891C66}" srcOrd="5" destOrd="0" presId="urn:microsoft.com/office/officeart/2005/8/layout/arrow2"/>
    <dgm:cxn modelId="{CB49B0EA-002F-994C-8E3E-3B5D624DBFE7}" type="presParOf" srcId="{C272BADE-045D-4E1C-AC7B-1CE2228E42D5}" destId="{B1F25F90-9B07-41DE-8906-D65A413FB849}" srcOrd="6" destOrd="0" presId="urn:microsoft.com/office/officeart/2005/8/layout/arrow2"/>
    <dgm:cxn modelId="{C4314DD4-DB53-594B-BE05-91AC42F4F3E8}" type="presParOf" srcId="{C272BADE-045D-4E1C-AC7B-1CE2228E42D5}" destId="{C03AB4EE-3F6D-47D3-83E2-B2CACF1A53C5}"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E46C6AF-7FBA-4DBD-8014-3C9C777CA6AC}" type="doc">
      <dgm:prSet loTypeId="urn:microsoft.com/office/officeart/2005/8/layout/chevron1" loCatId="process" qsTypeId="urn:microsoft.com/office/officeart/2005/8/quickstyle/simple1" qsCatId="simple" csTypeId="urn:microsoft.com/office/officeart/2005/8/colors/accent1_2" csCatId="accent1" phldr="1"/>
      <dgm:spPr/>
    </dgm:pt>
    <dgm:pt modelId="{65ED4D97-C3F5-42ED-8760-3A2DF3F51AF8}">
      <dgm:prSet phldrT="[Text]"/>
      <dgm:spPr/>
      <dgm:t>
        <a:bodyPr/>
        <a:lstStyle/>
        <a:p>
          <a:r>
            <a:rPr lang="en-US" dirty="0"/>
            <a:t>people’s struggles vs. feudal autocracy (BDR)</a:t>
          </a:r>
        </a:p>
      </dgm:t>
    </dgm:pt>
    <dgm:pt modelId="{F4C740C0-DB31-42AA-907D-D9370B6E6A2A}" type="parTrans" cxnId="{C3634F8B-6266-4213-BEBD-440D4BF6B191}">
      <dgm:prSet/>
      <dgm:spPr/>
      <dgm:t>
        <a:bodyPr/>
        <a:lstStyle/>
        <a:p>
          <a:endParaRPr lang="en-US"/>
        </a:p>
      </dgm:t>
    </dgm:pt>
    <dgm:pt modelId="{5FB07E43-6F9E-49F9-B51D-FC031E51EF15}" type="sibTrans" cxnId="{C3634F8B-6266-4213-BEBD-440D4BF6B191}">
      <dgm:prSet/>
      <dgm:spPr/>
      <dgm:t>
        <a:bodyPr/>
        <a:lstStyle/>
        <a:p>
          <a:endParaRPr lang="en-US"/>
        </a:p>
      </dgm:t>
    </dgm:pt>
    <dgm:pt modelId="{6F46A4A0-FD61-4FF0-B922-B5F6177B9948}">
      <dgm:prSet phldrT="[Text]"/>
      <dgm:spPr/>
      <dgm:t>
        <a:bodyPr/>
        <a:lstStyle/>
        <a:p>
          <a:r>
            <a:rPr lang="en-US" dirty="0"/>
            <a:t>working class struggles vs. capitalist exploitation</a:t>
          </a:r>
        </a:p>
      </dgm:t>
    </dgm:pt>
    <dgm:pt modelId="{16731F12-189A-4D27-AFE8-EF49E435E0AD}" type="parTrans" cxnId="{83FB3143-81BB-4975-A37A-5DF14B7343F5}">
      <dgm:prSet/>
      <dgm:spPr/>
      <dgm:t>
        <a:bodyPr/>
        <a:lstStyle/>
        <a:p>
          <a:endParaRPr lang="en-US"/>
        </a:p>
      </dgm:t>
    </dgm:pt>
    <dgm:pt modelId="{624B1C4A-C1AA-4750-9677-86828DB623DB}" type="sibTrans" cxnId="{83FB3143-81BB-4975-A37A-5DF14B7343F5}">
      <dgm:prSet/>
      <dgm:spPr/>
      <dgm:t>
        <a:bodyPr/>
        <a:lstStyle/>
        <a:p>
          <a:endParaRPr lang="en-US"/>
        </a:p>
      </dgm:t>
    </dgm:pt>
    <dgm:pt modelId="{A4954B88-BB09-4F36-9118-EC0071FC15F8}">
      <dgm:prSet phldrT="[Text]"/>
      <dgm:spPr/>
      <dgm:t>
        <a:bodyPr/>
        <a:lstStyle/>
        <a:p>
          <a:r>
            <a:rPr lang="en-US" dirty="0"/>
            <a:t>National liberation and anti-colonial struggles </a:t>
          </a:r>
        </a:p>
      </dgm:t>
    </dgm:pt>
    <dgm:pt modelId="{9C188681-9141-47C1-A02C-C0CEDE2CDB9E}" type="parTrans" cxnId="{D3AAFFAA-AB8C-496E-A0F1-3B0B128F99B5}">
      <dgm:prSet/>
      <dgm:spPr/>
      <dgm:t>
        <a:bodyPr/>
        <a:lstStyle/>
        <a:p>
          <a:endParaRPr lang="en-US"/>
        </a:p>
      </dgm:t>
    </dgm:pt>
    <dgm:pt modelId="{6C720EE8-0CA5-49E8-BA72-AD5C068312FD}" type="sibTrans" cxnId="{D3AAFFAA-AB8C-496E-A0F1-3B0B128F99B5}">
      <dgm:prSet/>
      <dgm:spPr/>
      <dgm:t>
        <a:bodyPr/>
        <a:lstStyle/>
        <a:p>
          <a:endParaRPr lang="en-US"/>
        </a:p>
      </dgm:t>
    </dgm:pt>
    <dgm:pt modelId="{C673C352-7174-42AD-9ABB-FD6E793694D2}" type="pres">
      <dgm:prSet presAssocID="{0E46C6AF-7FBA-4DBD-8014-3C9C777CA6AC}" presName="Name0" presStyleCnt="0">
        <dgm:presLayoutVars>
          <dgm:dir/>
          <dgm:animLvl val="lvl"/>
          <dgm:resizeHandles val="exact"/>
        </dgm:presLayoutVars>
      </dgm:prSet>
      <dgm:spPr/>
    </dgm:pt>
    <dgm:pt modelId="{40085516-7CDB-4EA9-AC50-53AB12C04381}" type="pres">
      <dgm:prSet presAssocID="{65ED4D97-C3F5-42ED-8760-3A2DF3F51AF8}" presName="parTxOnly" presStyleLbl="node1" presStyleIdx="0" presStyleCnt="3" custLinFactNeighborX="-821" custLinFactNeighborY="1064">
        <dgm:presLayoutVars>
          <dgm:chMax val="0"/>
          <dgm:chPref val="0"/>
          <dgm:bulletEnabled val="1"/>
        </dgm:presLayoutVars>
      </dgm:prSet>
      <dgm:spPr/>
    </dgm:pt>
    <dgm:pt modelId="{724F0B86-D0A3-40A9-B43A-23A1DEBE0A5B}" type="pres">
      <dgm:prSet presAssocID="{5FB07E43-6F9E-49F9-B51D-FC031E51EF15}" presName="parTxOnlySpace" presStyleCnt="0"/>
      <dgm:spPr/>
    </dgm:pt>
    <dgm:pt modelId="{DA84F699-FFF9-4D06-920D-99BB2313976C}" type="pres">
      <dgm:prSet presAssocID="{6F46A4A0-FD61-4FF0-B922-B5F6177B9948}" presName="parTxOnly" presStyleLbl="node1" presStyleIdx="1" presStyleCnt="3">
        <dgm:presLayoutVars>
          <dgm:chMax val="0"/>
          <dgm:chPref val="0"/>
          <dgm:bulletEnabled val="1"/>
        </dgm:presLayoutVars>
      </dgm:prSet>
      <dgm:spPr/>
    </dgm:pt>
    <dgm:pt modelId="{A5979D35-394E-47E6-9258-56195E413E8B}" type="pres">
      <dgm:prSet presAssocID="{624B1C4A-C1AA-4750-9677-86828DB623DB}" presName="parTxOnlySpace" presStyleCnt="0"/>
      <dgm:spPr/>
    </dgm:pt>
    <dgm:pt modelId="{B064AE7C-EE90-42FD-AB18-6E10BCD30216}" type="pres">
      <dgm:prSet presAssocID="{A4954B88-BB09-4F36-9118-EC0071FC15F8}" presName="parTxOnly" presStyleLbl="node1" presStyleIdx="2" presStyleCnt="3">
        <dgm:presLayoutVars>
          <dgm:chMax val="0"/>
          <dgm:chPref val="0"/>
          <dgm:bulletEnabled val="1"/>
        </dgm:presLayoutVars>
      </dgm:prSet>
      <dgm:spPr/>
    </dgm:pt>
  </dgm:ptLst>
  <dgm:cxnLst>
    <dgm:cxn modelId="{BFF10411-4C00-45A7-BC2E-601D1AACFABF}" type="presOf" srcId="{65ED4D97-C3F5-42ED-8760-3A2DF3F51AF8}" destId="{40085516-7CDB-4EA9-AC50-53AB12C04381}" srcOrd="0" destOrd="0" presId="urn:microsoft.com/office/officeart/2005/8/layout/chevron1"/>
    <dgm:cxn modelId="{83FB3143-81BB-4975-A37A-5DF14B7343F5}" srcId="{0E46C6AF-7FBA-4DBD-8014-3C9C777CA6AC}" destId="{6F46A4A0-FD61-4FF0-B922-B5F6177B9948}" srcOrd="1" destOrd="0" parTransId="{16731F12-189A-4D27-AFE8-EF49E435E0AD}" sibTransId="{624B1C4A-C1AA-4750-9677-86828DB623DB}"/>
    <dgm:cxn modelId="{0621E049-C430-42EE-B5B3-F5EE616AB945}" type="presOf" srcId="{0E46C6AF-7FBA-4DBD-8014-3C9C777CA6AC}" destId="{C673C352-7174-42AD-9ABB-FD6E793694D2}" srcOrd="0" destOrd="0" presId="urn:microsoft.com/office/officeart/2005/8/layout/chevron1"/>
    <dgm:cxn modelId="{22848F88-EACB-4D22-BDDE-689D55E9DBC2}" type="presOf" srcId="{6F46A4A0-FD61-4FF0-B922-B5F6177B9948}" destId="{DA84F699-FFF9-4D06-920D-99BB2313976C}" srcOrd="0" destOrd="0" presId="urn:microsoft.com/office/officeart/2005/8/layout/chevron1"/>
    <dgm:cxn modelId="{C3634F8B-6266-4213-BEBD-440D4BF6B191}" srcId="{0E46C6AF-7FBA-4DBD-8014-3C9C777CA6AC}" destId="{65ED4D97-C3F5-42ED-8760-3A2DF3F51AF8}" srcOrd="0" destOrd="0" parTransId="{F4C740C0-DB31-42AA-907D-D9370B6E6A2A}" sibTransId="{5FB07E43-6F9E-49F9-B51D-FC031E51EF15}"/>
    <dgm:cxn modelId="{31927CA2-DD44-44C1-8C09-05C92C04416B}" type="presOf" srcId="{A4954B88-BB09-4F36-9118-EC0071FC15F8}" destId="{B064AE7C-EE90-42FD-AB18-6E10BCD30216}" srcOrd="0" destOrd="0" presId="urn:microsoft.com/office/officeart/2005/8/layout/chevron1"/>
    <dgm:cxn modelId="{D3AAFFAA-AB8C-496E-A0F1-3B0B128F99B5}" srcId="{0E46C6AF-7FBA-4DBD-8014-3C9C777CA6AC}" destId="{A4954B88-BB09-4F36-9118-EC0071FC15F8}" srcOrd="2" destOrd="0" parTransId="{9C188681-9141-47C1-A02C-C0CEDE2CDB9E}" sibTransId="{6C720EE8-0CA5-49E8-BA72-AD5C068312FD}"/>
    <dgm:cxn modelId="{A119ACC2-842C-48C6-8054-BCFECD8B2D97}" type="presParOf" srcId="{C673C352-7174-42AD-9ABB-FD6E793694D2}" destId="{40085516-7CDB-4EA9-AC50-53AB12C04381}" srcOrd="0" destOrd="0" presId="urn:microsoft.com/office/officeart/2005/8/layout/chevron1"/>
    <dgm:cxn modelId="{F9F151C0-3FDB-49B6-A541-57E7A11860D9}" type="presParOf" srcId="{C673C352-7174-42AD-9ABB-FD6E793694D2}" destId="{724F0B86-D0A3-40A9-B43A-23A1DEBE0A5B}" srcOrd="1" destOrd="0" presId="urn:microsoft.com/office/officeart/2005/8/layout/chevron1"/>
    <dgm:cxn modelId="{C8FEDBA3-B8DF-4F93-827C-8C04688B5CE0}" type="presParOf" srcId="{C673C352-7174-42AD-9ABB-FD6E793694D2}" destId="{DA84F699-FFF9-4D06-920D-99BB2313976C}" srcOrd="2" destOrd="0" presId="urn:microsoft.com/office/officeart/2005/8/layout/chevron1"/>
    <dgm:cxn modelId="{6B583A7A-18A0-4FC0-9744-D78EFC0DF96E}" type="presParOf" srcId="{C673C352-7174-42AD-9ABB-FD6E793694D2}" destId="{A5979D35-394E-47E6-9258-56195E413E8B}" srcOrd="3" destOrd="0" presId="urn:microsoft.com/office/officeart/2005/8/layout/chevron1"/>
    <dgm:cxn modelId="{EBF01E10-00CF-4B73-A823-7E6C253D82E8}" type="presParOf" srcId="{C673C352-7174-42AD-9ABB-FD6E793694D2}" destId="{B064AE7C-EE90-42FD-AB18-6E10BCD30216}" srcOrd="4" destOrd="0" presId="urn:microsoft.com/office/officeart/2005/8/layout/chevron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46C6AF-7FBA-4DBD-8014-3C9C777CA6AC}" type="doc">
      <dgm:prSet loTypeId="urn:microsoft.com/office/officeart/2005/8/layout/chevron1" loCatId="process" qsTypeId="urn:microsoft.com/office/officeart/2005/8/quickstyle/simple1" qsCatId="simple" csTypeId="urn:microsoft.com/office/officeart/2005/8/colors/accent1_2" csCatId="accent1" phldr="1"/>
      <dgm:spPr/>
    </dgm:pt>
    <dgm:pt modelId="{65ED4D97-C3F5-42ED-8760-3A2DF3F51AF8}">
      <dgm:prSet phldrT="[Text]"/>
      <dgm:spPr/>
      <dgm:t>
        <a:bodyPr/>
        <a:lstStyle/>
        <a:p>
          <a:r>
            <a:rPr lang="en-US" dirty="0"/>
            <a:t>people’s struggles vs. feudal autocracy (BDR)</a:t>
          </a:r>
        </a:p>
      </dgm:t>
    </dgm:pt>
    <dgm:pt modelId="{F4C740C0-DB31-42AA-907D-D9370B6E6A2A}" type="parTrans" cxnId="{C3634F8B-6266-4213-BEBD-440D4BF6B191}">
      <dgm:prSet/>
      <dgm:spPr/>
      <dgm:t>
        <a:bodyPr/>
        <a:lstStyle/>
        <a:p>
          <a:endParaRPr lang="en-US"/>
        </a:p>
      </dgm:t>
    </dgm:pt>
    <dgm:pt modelId="{5FB07E43-6F9E-49F9-B51D-FC031E51EF15}" type="sibTrans" cxnId="{C3634F8B-6266-4213-BEBD-440D4BF6B191}">
      <dgm:prSet/>
      <dgm:spPr/>
      <dgm:t>
        <a:bodyPr/>
        <a:lstStyle/>
        <a:p>
          <a:endParaRPr lang="en-US"/>
        </a:p>
      </dgm:t>
    </dgm:pt>
    <dgm:pt modelId="{6F46A4A0-FD61-4FF0-B922-B5F6177B9948}">
      <dgm:prSet phldrT="[Text]"/>
      <dgm:spPr/>
      <dgm:t>
        <a:bodyPr/>
        <a:lstStyle/>
        <a:p>
          <a:r>
            <a:rPr lang="en-US" dirty="0"/>
            <a:t>working class struggles vs. capitalist exploitation</a:t>
          </a:r>
        </a:p>
      </dgm:t>
    </dgm:pt>
    <dgm:pt modelId="{16731F12-189A-4D27-AFE8-EF49E435E0AD}" type="parTrans" cxnId="{83FB3143-81BB-4975-A37A-5DF14B7343F5}">
      <dgm:prSet/>
      <dgm:spPr/>
      <dgm:t>
        <a:bodyPr/>
        <a:lstStyle/>
        <a:p>
          <a:endParaRPr lang="en-US"/>
        </a:p>
      </dgm:t>
    </dgm:pt>
    <dgm:pt modelId="{624B1C4A-C1AA-4750-9677-86828DB623DB}" type="sibTrans" cxnId="{83FB3143-81BB-4975-A37A-5DF14B7343F5}">
      <dgm:prSet/>
      <dgm:spPr/>
      <dgm:t>
        <a:bodyPr/>
        <a:lstStyle/>
        <a:p>
          <a:endParaRPr lang="en-US"/>
        </a:p>
      </dgm:t>
    </dgm:pt>
    <dgm:pt modelId="{A4954B88-BB09-4F36-9118-EC0071FC15F8}">
      <dgm:prSet phldrT="[Text]"/>
      <dgm:spPr/>
      <dgm:t>
        <a:bodyPr/>
        <a:lstStyle/>
        <a:p>
          <a:r>
            <a:rPr lang="en-US" dirty="0"/>
            <a:t>National liberation and anti-colonial struggles </a:t>
          </a:r>
        </a:p>
      </dgm:t>
    </dgm:pt>
    <dgm:pt modelId="{9C188681-9141-47C1-A02C-C0CEDE2CDB9E}" type="parTrans" cxnId="{D3AAFFAA-AB8C-496E-A0F1-3B0B128F99B5}">
      <dgm:prSet/>
      <dgm:spPr/>
      <dgm:t>
        <a:bodyPr/>
        <a:lstStyle/>
        <a:p>
          <a:endParaRPr lang="en-US"/>
        </a:p>
      </dgm:t>
    </dgm:pt>
    <dgm:pt modelId="{6C720EE8-0CA5-49E8-BA72-AD5C068312FD}" type="sibTrans" cxnId="{D3AAFFAA-AB8C-496E-A0F1-3B0B128F99B5}">
      <dgm:prSet/>
      <dgm:spPr/>
      <dgm:t>
        <a:bodyPr/>
        <a:lstStyle/>
        <a:p>
          <a:endParaRPr lang="en-US"/>
        </a:p>
      </dgm:t>
    </dgm:pt>
    <dgm:pt modelId="{C673C352-7174-42AD-9ABB-FD6E793694D2}" type="pres">
      <dgm:prSet presAssocID="{0E46C6AF-7FBA-4DBD-8014-3C9C777CA6AC}" presName="Name0" presStyleCnt="0">
        <dgm:presLayoutVars>
          <dgm:dir/>
          <dgm:animLvl val="lvl"/>
          <dgm:resizeHandles val="exact"/>
        </dgm:presLayoutVars>
      </dgm:prSet>
      <dgm:spPr/>
    </dgm:pt>
    <dgm:pt modelId="{40085516-7CDB-4EA9-AC50-53AB12C04381}" type="pres">
      <dgm:prSet presAssocID="{65ED4D97-C3F5-42ED-8760-3A2DF3F51AF8}" presName="parTxOnly" presStyleLbl="node1" presStyleIdx="0" presStyleCnt="3" custLinFactNeighborX="-821" custLinFactNeighborY="1064">
        <dgm:presLayoutVars>
          <dgm:chMax val="0"/>
          <dgm:chPref val="0"/>
          <dgm:bulletEnabled val="1"/>
        </dgm:presLayoutVars>
      </dgm:prSet>
      <dgm:spPr/>
    </dgm:pt>
    <dgm:pt modelId="{724F0B86-D0A3-40A9-B43A-23A1DEBE0A5B}" type="pres">
      <dgm:prSet presAssocID="{5FB07E43-6F9E-49F9-B51D-FC031E51EF15}" presName="parTxOnlySpace" presStyleCnt="0"/>
      <dgm:spPr/>
    </dgm:pt>
    <dgm:pt modelId="{DA84F699-FFF9-4D06-920D-99BB2313976C}" type="pres">
      <dgm:prSet presAssocID="{6F46A4A0-FD61-4FF0-B922-B5F6177B9948}" presName="parTxOnly" presStyleLbl="node1" presStyleIdx="1" presStyleCnt="3">
        <dgm:presLayoutVars>
          <dgm:chMax val="0"/>
          <dgm:chPref val="0"/>
          <dgm:bulletEnabled val="1"/>
        </dgm:presLayoutVars>
      </dgm:prSet>
      <dgm:spPr/>
    </dgm:pt>
    <dgm:pt modelId="{A5979D35-394E-47E6-9258-56195E413E8B}" type="pres">
      <dgm:prSet presAssocID="{624B1C4A-C1AA-4750-9677-86828DB623DB}" presName="parTxOnlySpace" presStyleCnt="0"/>
      <dgm:spPr/>
    </dgm:pt>
    <dgm:pt modelId="{B064AE7C-EE90-42FD-AB18-6E10BCD30216}" type="pres">
      <dgm:prSet presAssocID="{A4954B88-BB09-4F36-9118-EC0071FC15F8}" presName="parTxOnly" presStyleLbl="node1" presStyleIdx="2" presStyleCnt="3">
        <dgm:presLayoutVars>
          <dgm:chMax val="0"/>
          <dgm:chPref val="0"/>
          <dgm:bulletEnabled val="1"/>
        </dgm:presLayoutVars>
      </dgm:prSet>
      <dgm:spPr/>
    </dgm:pt>
  </dgm:ptLst>
  <dgm:cxnLst>
    <dgm:cxn modelId="{E38A5D13-A192-C549-BC46-A41A38870B53}" type="presOf" srcId="{A4954B88-BB09-4F36-9118-EC0071FC15F8}" destId="{B064AE7C-EE90-42FD-AB18-6E10BCD30216}" srcOrd="0" destOrd="0" presId="urn:microsoft.com/office/officeart/2005/8/layout/chevron1"/>
    <dgm:cxn modelId="{A9885D23-8F79-9D4F-BA3C-01AE5262D47F}" type="presOf" srcId="{6F46A4A0-FD61-4FF0-B922-B5F6177B9948}" destId="{DA84F699-FFF9-4D06-920D-99BB2313976C}" srcOrd="0" destOrd="0" presId="urn:microsoft.com/office/officeart/2005/8/layout/chevron1"/>
    <dgm:cxn modelId="{83FB3143-81BB-4975-A37A-5DF14B7343F5}" srcId="{0E46C6AF-7FBA-4DBD-8014-3C9C777CA6AC}" destId="{6F46A4A0-FD61-4FF0-B922-B5F6177B9948}" srcOrd="1" destOrd="0" parTransId="{16731F12-189A-4D27-AFE8-EF49E435E0AD}" sibTransId="{624B1C4A-C1AA-4750-9677-86828DB623DB}"/>
    <dgm:cxn modelId="{C3634F8B-6266-4213-BEBD-440D4BF6B191}" srcId="{0E46C6AF-7FBA-4DBD-8014-3C9C777CA6AC}" destId="{65ED4D97-C3F5-42ED-8760-3A2DF3F51AF8}" srcOrd="0" destOrd="0" parTransId="{F4C740C0-DB31-42AA-907D-D9370B6E6A2A}" sibTransId="{5FB07E43-6F9E-49F9-B51D-FC031E51EF15}"/>
    <dgm:cxn modelId="{A874119A-A3EB-D548-A7BE-9F6191062F27}" type="presOf" srcId="{65ED4D97-C3F5-42ED-8760-3A2DF3F51AF8}" destId="{40085516-7CDB-4EA9-AC50-53AB12C04381}" srcOrd="0" destOrd="0" presId="urn:microsoft.com/office/officeart/2005/8/layout/chevron1"/>
    <dgm:cxn modelId="{BD1259A6-4357-544F-AE5E-EFC883B0A954}" type="presOf" srcId="{0E46C6AF-7FBA-4DBD-8014-3C9C777CA6AC}" destId="{C673C352-7174-42AD-9ABB-FD6E793694D2}" srcOrd="0" destOrd="0" presId="urn:microsoft.com/office/officeart/2005/8/layout/chevron1"/>
    <dgm:cxn modelId="{D3AAFFAA-AB8C-496E-A0F1-3B0B128F99B5}" srcId="{0E46C6AF-7FBA-4DBD-8014-3C9C777CA6AC}" destId="{A4954B88-BB09-4F36-9118-EC0071FC15F8}" srcOrd="2" destOrd="0" parTransId="{9C188681-9141-47C1-A02C-C0CEDE2CDB9E}" sibTransId="{6C720EE8-0CA5-49E8-BA72-AD5C068312FD}"/>
    <dgm:cxn modelId="{A73761BD-0A31-8B46-9344-4361DD7042FB}" type="presParOf" srcId="{C673C352-7174-42AD-9ABB-FD6E793694D2}" destId="{40085516-7CDB-4EA9-AC50-53AB12C04381}" srcOrd="0" destOrd="0" presId="urn:microsoft.com/office/officeart/2005/8/layout/chevron1"/>
    <dgm:cxn modelId="{493EAB8B-617A-CF4A-B89B-E21026C7BADA}" type="presParOf" srcId="{C673C352-7174-42AD-9ABB-FD6E793694D2}" destId="{724F0B86-D0A3-40A9-B43A-23A1DEBE0A5B}" srcOrd="1" destOrd="0" presId="urn:microsoft.com/office/officeart/2005/8/layout/chevron1"/>
    <dgm:cxn modelId="{B398049A-985F-3F40-954B-6943C417DCD3}" type="presParOf" srcId="{C673C352-7174-42AD-9ABB-FD6E793694D2}" destId="{DA84F699-FFF9-4D06-920D-99BB2313976C}" srcOrd="2" destOrd="0" presId="urn:microsoft.com/office/officeart/2005/8/layout/chevron1"/>
    <dgm:cxn modelId="{45100816-7359-EA4E-BDC7-AAE460411C7F}" type="presParOf" srcId="{C673C352-7174-42AD-9ABB-FD6E793694D2}" destId="{A5979D35-394E-47E6-9258-56195E413E8B}" srcOrd="3" destOrd="0" presId="urn:microsoft.com/office/officeart/2005/8/layout/chevron1"/>
    <dgm:cxn modelId="{DF933FB2-97F0-8D49-8523-20E1BA9C6768}" type="presParOf" srcId="{C673C352-7174-42AD-9ABB-FD6E793694D2}" destId="{B064AE7C-EE90-42FD-AB18-6E10BCD30216}" srcOrd="4" destOrd="0" presId="urn:microsoft.com/office/officeart/2005/8/layout/chevron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036E7AD-A8EF-447C-9A05-D5F9C87C3AC1}" type="doc">
      <dgm:prSet loTypeId="urn:microsoft.com/office/officeart/2005/8/layout/arrow2" loCatId="process" qsTypeId="urn:microsoft.com/office/officeart/2005/8/quickstyle/simple1" qsCatId="simple" csTypeId="urn:microsoft.com/office/officeart/2005/8/colors/accent1_2" csCatId="accent1" phldr="1"/>
      <dgm:spPr/>
    </dgm:pt>
    <dgm:pt modelId="{858B9120-0545-49A8-8B53-99592E09ABF3}">
      <dgm:prSet phldrT="[Text]"/>
      <dgm:spPr/>
      <dgm:t>
        <a:bodyPr/>
        <a:lstStyle/>
        <a:p>
          <a:r>
            <a:rPr lang="en-US" dirty="0"/>
            <a:t>Divine right of Kings</a:t>
          </a:r>
        </a:p>
      </dgm:t>
    </dgm:pt>
    <dgm:pt modelId="{EE147D61-097B-4F5C-8824-C842DA26E1BD}" type="parTrans" cxnId="{8DA533BF-DF1E-47A6-A79C-D1D4F41BF137}">
      <dgm:prSet/>
      <dgm:spPr/>
      <dgm:t>
        <a:bodyPr/>
        <a:lstStyle/>
        <a:p>
          <a:endParaRPr lang="en-US"/>
        </a:p>
      </dgm:t>
    </dgm:pt>
    <dgm:pt modelId="{026BE2A6-2664-4C7B-B8A1-9AE1CCB7433E}" type="sibTrans" cxnId="{8DA533BF-DF1E-47A6-A79C-D1D4F41BF137}">
      <dgm:prSet/>
      <dgm:spPr/>
      <dgm:t>
        <a:bodyPr/>
        <a:lstStyle/>
        <a:p>
          <a:endParaRPr lang="en-US"/>
        </a:p>
      </dgm:t>
    </dgm:pt>
    <dgm:pt modelId="{8969EB33-3CA1-4BCE-86E0-A27E753FFD4A}" type="pres">
      <dgm:prSet presAssocID="{9036E7AD-A8EF-447C-9A05-D5F9C87C3AC1}" presName="arrowDiagram" presStyleCnt="0">
        <dgm:presLayoutVars>
          <dgm:chMax val="5"/>
          <dgm:dir/>
          <dgm:resizeHandles val="exact"/>
        </dgm:presLayoutVars>
      </dgm:prSet>
      <dgm:spPr/>
    </dgm:pt>
    <dgm:pt modelId="{F43C0FE3-3CEE-45A9-BE5C-353E2E602803}" type="pres">
      <dgm:prSet presAssocID="{9036E7AD-A8EF-447C-9A05-D5F9C87C3AC1}" presName="arrow" presStyleLbl="bgShp" presStyleIdx="0" presStyleCnt="1"/>
      <dgm:spPr/>
    </dgm:pt>
    <dgm:pt modelId="{E83C67B1-DFBA-0241-A8C8-2D57E9AB8F85}" type="pres">
      <dgm:prSet presAssocID="{9036E7AD-A8EF-447C-9A05-D5F9C87C3AC1}" presName="arrowDiagram1" presStyleCnt="0">
        <dgm:presLayoutVars>
          <dgm:bulletEnabled val="1"/>
        </dgm:presLayoutVars>
      </dgm:prSet>
      <dgm:spPr/>
    </dgm:pt>
    <dgm:pt modelId="{77EB7F2D-776D-BB4E-A863-5BDE409FC0C1}" type="pres">
      <dgm:prSet presAssocID="{858B9120-0545-49A8-8B53-99592E09ABF3}" presName="bullet1" presStyleLbl="node1" presStyleIdx="0" presStyleCnt="1" custLinFactX="-356654" custLinFactY="200241" custLinFactNeighborX="-400000" custLinFactNeighborY="300000"/>
      <dgm:spPr/>
    </dgm:pt>
    <dgm:pt modelId="{52090F5A-C28B-EE49-A55A-19546C711EEE}" type="pres">
      <dgm:prSet presAssocID="{858B9120-0545-49A8-8B53-99592E09ABF3}" presName="textBox1" presStyleLbl="revTx" presStyleIdx="0" presStyleCnt="1" custScaleX="160422" custScaleY="20684" custLinFactNeighborX="1419" custLinFactNeighborY="30961">
        <dgm:presLayoutVars>
          <dgm:bulletEnabled val="1"/>
        </dgm:presLayoutVars>
      </dgm:prSet>
      <dgm:spPr/>
    </dgm:pt>
  </dgm:ptLst>
  <dgm:cxnLst>
    <dgm:cxn modelId="{031F0F95-3A61-1840-B6A5-16C45022D280}" type="presOf" srcId="{858B9120-0545-49A8-8B53-99592E09ABF3}" destId="{52090F5A-C28B-EE49-A55A-19546C711EEE}" srcOrd="0" destOrd="0" presId="urn:microsoft.com/office/officeart/2005/8/layout/arrow2"/>
    <dgm:cxn modelId="{8DA533BF-DF1E-47A6-A79C-D1D4F41BF137}" srcId="{9036E7AD-A8EF-447C-9A05-D5F9C87C3AC1}" destId="{858B9120-0545-49A8-8B53-99592E09ABF3}" srcOrd="0" destOrd="0" parTransId="{EE147D61-097B-4F5C-8824-C842DA26E1BD}" sibTransId="{026BE2A6-2664-4C7B-B8A1-9AE1CCB7433E}"/>
    <dgm:cxn modelId="{07B6B1C6-B9FB-A44D-80DE-FC07CD753EE5}" type="presOf" srcId="{9036E7AD-A8EF-447C-9A05-D5F9C87C3AC1}" destId="{8969EB33-3CA1-4BCE-86E0-A27E753FFD4A}" srcOrd="0" destOrd="0" presId="urn:microsoft.com/office/officeart/2005/8/layout/arrow2"/>
    <dgm:cxn modelId="{87E27C4A-8922-5D44-A7DB-C1A2FBE501DD}" type="presParOf" srcId="{8969EB33-3CA1-4BCE-86E0-A27E753FFD4A}" destId="{F43C0FE3-3CEE-45A9-BE5C-353E2E602803}" srcOrd="0" destOrd="0" presId="urn:microsoft.com/office/officeart/2005/8/layout/arrow2"/>
    <dgm:cxn modelId="{FC3601B2-C43F-7A4A-8AAB-611C59E21E7A}" type="presParOf" srcId="{8969EB33-3CA1-4BCE-86E0-A27E753FFD4A}" destId="{E83C67B1-DFBA-0241-A8C8-2D57E9AB8F85}" srcOrd="1" destOrd="0" presId="urn:microsoft.com/office/officeart/2005/8/layout/arrow2"/>
    <dgm:cxn modelId="{0E88662B-8AD3-B044-8125-3C4620B42BC8}" type="presParOf" srcId="{E83C67B1-DFBA-0241-A8C8-2D57E9AB8F85}" destId="{77EB7F2D-776D-BB4E-A863-5BDE409FC0C1}" srcOrd="0" destOrd="0" presId="urn:microsoft.com/office/officeart/2005/8/layout/arrow2"/>
    <dgm:cxn modelId="{60B126F4-E1CC-C740-B8B2-FBD080A1A372}" type="presParOf" srcId="{E83C67B1-DFBA-0241-A8C8-2D57E9AB8F85}" destId="{52090F5A-C28B-EE49-A55A-19546C711EEE}" srcOrd="1"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E46C6AF-7FBA-4DBD-8014-3C9C777CA6AC}" type="doc">
      <dgm:prSet loTypeId="urn:microsoft.com/office/officeart/2005/8/layout/chevron1" loCatId="process" qsTypeId="urn:microsoft.com/office/officeart/2005/8/quickstyle/simple1" qsCatId="simple" csTypeId="urn:microsoft.com/office/officeart/2005/8/colors/accent1_2" csCatId="accent1" phldr="1"/>
      <dgm:spPr/>
    </dgm:pt>
    <dgm:pt modelId="{65ED4D97-C3F5-42ED-8760-3A2DF3F51AF8}">
      <dgm:prSet phldrT="[Text]"/>
      <dgm:spPr/>
      <dgm:t>
        <a:bodyPr/>
        <a:lstStyle/>
        <a:p>
          <a:r>
            <a:rPr lang="en-US" dirty="0"/>
            <a:t>people’s struggles vs. feudal autocracy (BDR)</a:t>
          </a:r>
        </a:p>
      </dgm:t>
    </dgm:pt>
    <dgm:pt modelId="{F4C740C0-DB31-42AA-907D-D9370B6E6A2A}" type="parTrans" cxnId="{C3634F8B-6266-4213-BEBD-440D4BF6B191}">
      <dgm:prSet/>
      <dgm:spPr/>
      <dgm:t>
        <a:bodyPr/>
        <a:lstStyle/>
        <a:p>
          <a:endParaRPr lang="en-US"/>
        </a:p>
      </dgm:t>
    </dgm:pt>
    <dgm:pt modelId="{5FB07E43-6F9E-49F9-B51D-FC031E51EF15}" type="sibTrans" cxnId="{C3634F8B-6266-4213-BEBD-440D4BF6B191}">
      <dgm:prSet/>
      <dgm:spPr/>
      <dgm:t>
        <a:bodyPr/>
        <a:lstStyle/>
        <a:p>
          <a:endParaRPr lang="en-US"/>
        </a:p>
      </dgm:t>
    </dgm:pt>
    <dgm:pt modelId="{C673C352-7174-42AD-9ABB-FD6E793694D2}" type="pres">
      <dgm:prSet presAssocID="{0E46C6AF-7FBA-4DBD-8014-3C9C777CA6AC}" presName="Name0" presStyleCnt="0">
        <dgm:presLayoutVars>
          <dgm:dir/>
          <dgm:animLvl val="lvl"/>
          <dgm:resizeHandles val="exact"/>
        </dgm:presLayoutVars>
      </dgm:prSet>
      <dgm:spPr/>
    </dgm:pt>
    <dgm:pt modelId="{40085516-7CDB-4EA9-AC50-53AB12C04381}" type="pres">
      <dgm:prSet presAssocID="{65ED4D97-C3F5-42ED-8760-3A2DF3F51AF8}" presName="parTxOnly" presStyleLbl="node1" presStyleIdx="0" presStyleCnt="1" custLinFactNeighborX="-821" custLinFactNeighborY="1064">
        <dgm:presLayoutVars>
          <dgm:chMax val="0"/>
          <dgm:chPref val="0"/>
          <dgm:bulletEnabled val="1"/>
        </dgm:presLayoutVars>
      </dgm:prSet>
      <dgm:spPr/>
    </dgm:pt>
  </dgm:ptLst>
  <dgm:cxnLst>
    <dgm:cxn modelId="{CEA6B324-2205-C942-B19F-E5FA82A9DE03}" type="presOf" srcId="{65ED4D97-C3F5-42ED-8760-3A2DF3F51AF8}" destId="{40085516-7CDB-4EA9-AC50-53AB12C04381}" srcOrd="0" destOrd="0" presId="urn:microsoft.com/office/officeart/2005/8/layout/chevron1"/>
    <dgm:cxn modelId="{C3634F8B-6266-4213-BEBD-440D4BF6B191}" srcId="{0E46C6AF-7FBA-4DBD-8014-3C9C777CA6AC}" destId="{65ED4D97-C3F5-42ED-8760-3A2DF3F51AF8}" srcOrd="0" destOrd="0" parTransId="{F4C740C0-DB31-42AA-907D-D9370B6E6A2A}" sibTransId="{5FB07E43-6F9E-49F9-B51D-FC031E51EF15}"/>
    <dgm:cxn modelId="{D36C0B95-5FC6-9F4B-AF39-8174107C6DA7}" type="presOf" srcId="{0E46C6AF-7FBA-4DBD-8014-3C9C777CA6AC}" destId="{C673C352-7174-42AD-9ABB-FD6E793694D2}" srcOrd="0" destOrd="0" presId="urn:microsoft.com/office/officeart/2005/8/layout/chevron1"/>
    <dgm:cxn modelId="{9195AF23-6DEF-5042-AB35-FE7DF3CA66BD}" type="presParOf" srcId="{C673C352-7174-42AD-9ABB-FD6E793694D2}" destId="{40085516-7CDB-4EA9-AC50-53AB12C04381}" srcOrd="0" destOrd="0" presId="urn:microsoft.com/office/officeart/2005/8/layout/chevr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036E7AD-A8EF-447C-9A05-D5F9C87C3AC1}" type="doc">
      <dgm:prSet loTypeId="urn:microsoft.com/office/officeart/2005/8/layout/arrow2" loCatId="process" qsTypeId="urn:microsoft.com/office/officeart/2005/8/quickstyle/simple1" qsCatId="simple" csTypeId="urn:microsoft.com/office/officeart/2005/8/colors/accent1_2" csCatId="accent1" phldr="1"/>
      <dgm:spPr/>
    </dgm:pt>
    <dgm:pt modelId="{858B9120-0545-49A8-8B53-99592E09ABF3}">
      <dgm:prSet phldrT="[Text]"/>
      <dgm:spPr/>
      <dgm:t>
        <a:bodyPr/>
        <a:lstStyle/>
        <a:p>
          <a:r>
            <a:rPr lang="en-US" dirty="0"/>
            <a:t>Divine right of </a:t>
          </a:r>
        </a:p>
        <a:p>
          <a:r>
            <a:rPr lang="en-US" dirty="0"/>
            <a:t>Kings</a:t>
          </a:r>
        </a:p>
      </dgm:t>
    </dgm:pt>
    <dgm:pt modelId="{EE147D61-097B-4F5C-8824-C842DA26E1BD}" type="parTrans" cxnId="{8DA533BF-DF1E-47A6-A79C-D1D4F41BF137}">
      <dgm:prSet/>
      <dgm:spPr/>
      <dgm:t>
        <a:bodyPr/>
        <a:lstStyle/>
        <a:p>
          <a:endParaRPr lang="en-US"/>
        </a:p>
      </dgm:t>
    </dgm:pt>
    <dgm:pt modelId="{026BE2A6-2664-4C7B-B8A1-9AE1CCB7433E}" type="sibTrans" cxnId="{8DA533BF-DF1E-47A6-A79C-D1D4F41BF137}">
      <dgm:prSet/>
      <dgm:spPr/>
      <dgm:t>
        <a:bodyPr/>
        <a:lstStyle/>
        <a:p>
          <a:endParaRPr lang="en-US"/>
        </a:p>
      </dgm:t>
    </dgm:pt>
    <dgm:pt modelId="{A60B2BAF-FBE0-47E1-90E0-A2B0B9CB4BCB}">
      <dgm:prSet phldrT="[Text]" custT="1"/>
      <dgm:spPr/>
      <dgm:t>
        <a:bodyPr/>
        <a:lstStyle/>
        <a:p>
          <a:r>
            <a:rPr lang="en-US" sz="4400" dirty="0"/>
            <a:t>1</a:t>
          </a:r>
          <a:r>
            <a:rPr lang="en-US" sz="4400" baseline="30000" dirty="0"/>
            <a:t>st</a:t>
          </a:r>
          <a:r>
            <a:rPr lang="en-US" sz="4400" dirty="0"/>
            <a:t> Generation: civil and political rights</a:t>
          </a:r>
        </a:p>
      </dgm:t>
    </dgm:pt>
    <dgm:pt modelId="{F62F4CF0-16F6-4295-A25D-0729AA88C551}" type="parTrans" cxnId="{EF639763-764D-4967-8AFC-55D4B356ED07}">
      <dgm:prSet/>
      <dgm:spPr/>
      <dgm:t>
        <a:bodyPr/>
        <a:lstStyle/>
        <a:p>
          <a:endParaRPr lang="en-US"/>
        </a:p>
      </dgm:t>
    </dgm:pt>
    <dgm:pt modelId="{2FE6AD30-35BA-4BC3-B26F-AA33929E992F}" type="sibTrans" cxnId="{EF639763-764D-4967-8AFC-55D4B356ED07}">
      <dgm:prSet/>
      <dgm:spPr/>
      <dgm:t>
        <a:bodyPr/>
        <a:lstStyle/>
        <a:p>
          <a:endParaRPr lang="en-US"/>
        </a:p>
      </dgm:t>
    </dgm:pt>
    <dgm:pt modelId="{8969EB33-3CA1-4BCE-86E0-A27E753FFD4A}" type="pres">
      <dgm:prSet presAssocID="{9036E7AD-A8EF-447C-9A05-D5F9C87C3AC1}" presName="arrowDiagram" presStyleCnt="0">
        <dgm:presLayoutVars>
          <dgm:chMax val="5"/>
          <dgm:dir/>
          <dgm:resizeHandles val="exact"/>
        </dgm:presLayoutVars>
      </dgm:prSet>
      <dgm:spPr/>
    </dgm:pt>
    <dgm:pt modelId="{F43C0FE3-3CEE-45A9-BE5C-353E2E602803}" type="pres">
      <dgm:prSet presAssocID="{9036E7AD-A8EF-447C-9A05-D5F9C87C3AC1}" presName="arrow" presStyleLbl="bgShp" presStyleIdx="0" presStyleCnt="1"/>
      <dgm:spPr/>
    </dgm:pt>
    <dgm:pt modelId="{858BBC32-0161-F641-8A4F-F1EC57B1EB9D}" type="pres">
      <dgm:prSet presAssocID="{9036E7AD-A8EF-447C-9A05-D5F9C87C3AC1}" presName="arrowDiagram2" presStyleCnt="0"/>
      <dgm:spPr/>
    </dgm:pt>
    <dgm:pt modelId="{A95214D6-DB19-914E-A0F7-6BA84A023AD0}" type="pres">
      <dgm:prSet presAssocID="{858B9120-0545-49A8-8B53-99592E09ABF3}" presName="bullet2a" presStyleLbl="node1" presStyleIdx="0" presStyleCnt="2" custLinFactX="-104649" custLinFactY="100000" custLinFactNeighborX="-200000" custLinFactNeighborY="167350"/>
      <dgm:spPr/>
    </dgm:pt>
    <dgm:pt modelId="{AA5D2AD9-B24C-BC4E-8C5C-2FA14319C598}" type="pres">
      <dgm:prSet presAssocID="{858B9120-0545-49A8-8B53-99592E09ABF3}" presName="textBox2a" presStyleLbl="revTx" presStyleIdx="0" presStyleCnt="2" custScaleX="63351" custScaleY="45200" custLinFactNeighborX="-45438" custLinFactNeighborY="20240">
        <dgm:presLayoutVars>
          <dgm:bulletEnabled val="1"/>
        </dgm:presLayoutVars>
      </dgm:prSet>
      <dgm:spPr/>
    </dgm:pt>
    <dgm:pt modelId="{C2A44608-322C-B149-B889-BCDEC6D3C557}" type="pres">
      <dgm:prSet presAssocID="{A60B2BAF-FBE0-47E1-90E0-A2B0B9CB4BCB}" presName="bullet2b" presStyleLbl="node1" presStyleIdx="1" presStyleCnt="2" custScaleX="89907" custScaleY="88638" custLinFactX="-177858" custLinFactY="80221" custLinFactNeighborX="-200000" custLinFactNeighborY="100000"/>
      <dgm:spPr/>
    </dgm:pt>
    <dgm:pt modelId="{45D232CE-57F6-2845-A4D4-D036C53D9473}" type="pres">
      <dgm:prSet presAssocID="{A60B2BAF-FBE0-47E1-90E0-A2B0B9CB4BCB}" presName="textBox2b" presStyleLbl="revTx" presStyleIdx="1" presStyleCnt="2" custScaleX="194342" custScaleY="41523" custLinFactNeighborX="-11423" custLinFactNeighborY="10926">
        <dgm:presLayoutVars>
          <dgm:bulletEnabled val="1"/>
        </dgm:presLayoutVars>
      </dgm:prSet>
      <dgm:spPr/>
    </dgm:pt>
  </dgm:ptLst>
  <dgm:cxnLst>
    <dgm:cxn modelId="{CAB02530-6445-B347-A9DD-5222C348A626}" type="presOf" srcId="{A60B2BAF-FBE0-47E1-90E0-A2B0B9CB4BCB}" destId="{45D232CE-57F6-2845-A4D4-D036C53D9473}" srcOrd="0" destOrd="0" presId="urn:microsoft.com/office/officeart/2005/8/layout/arrow2"/>
    <dgm:cxn modelId="{BA086262-71C3-1341-9B8D-EF3D2C80265B}" type="presOf" srcId="{858B9120-0545-49A8-8B53-99592E09ABF3}" destId="{AA5D2AD9-B24C-BC4E-8C5C-2FA14319C598}" srcOrd="0" destOrd="0" presId="urn:microsoft.com/office/officeart/2005/8/layout/arrow2"/>
    <dgm:cxn modelId="{EF639763-764D-4967-8AFC-55D4B356ED07}" srcId="{9036E7AD-A8EF-447C-9A05-D5F9C87C3AC1}" destId="{A60B2BAF-FBE0-47E1-90E0-A2B0B9CB4BCB}" srcOrd="1" destOrd="0" parTransId="{F62F4CF0-16F6-4295-A25D-0729AA88C551}" sibTransId="{2FE6AD30-35BA-4BC3-B26F-AA33929E992F}"/>
    <dgm:cxn modelId="{8DA533BF-DF1E-47A6-A79C-D1D4F41BF137}" srcId="{9036E7AD-A8EF-447C-9A05-D5F9C87C3AC1}" destId="{858B9120-0545-49A8-8B53-99592E09ABF3}" srcOrd="0" destOrd="0" parTransId="{EE147D61-097B-4F5C-8824-C842DA26E1BD}" sibTransId="{026BE2A6-2664-4C7B-B8A1-9AE1CCB7433E}"/>
    <dgm:cxn modelId="{E9EAE1CE-A3BE-7540-B7AC-BA617171DA01}" type="presOf" srcId="{9036E7AD-A8EF-447C-9A05-D5F9C87C3AC1}" destId="{8969EB33-3CA1-4BCE-86E0-A27E753FFD4A}" srcOrd="0" destOrd="0" presId="urn:microsoft.com/office/officeart/2005/8/layout/arrow2"/>
    <dgm:cxn modelId="{F5503725-CEFC-864C-A940-A8E67873912E}" type="presParOf" srcId="{8969EB33-3CA1-4BCE-86E0-A27E753FFD4A}" destId="{F43C0FE3-3CEE-45A9-BE5C-353E2E602803}" srcOrd="0" destOrd="0" presId="urn:microsoft.com/office/officeart/2005/8/layout/arrow2"/>
    <dgm:cxn modelId="{D5246AD4-1EF4-7746-A522-A9C9505FBE2C}" type="presParOf" srcId="{8969EB33-3CA1-4BCE-86E0-A27E753FFD4A}" destId="{858BBC32-0161-F641-8A4F-F1EC57B1EB9D}" srcOrd="1" destOrd="0" presId="urn:microsoft.com/office/officeart/2005/8/layout/arrow2"/>
    <dgm:cxn modelId="{86FC59D8-777C-E047-86A0-421987DFE2EE}" type="presParOf" srcId="{858BBC32-0161-F641-8A4F-F1EC57B1EB9D}" destId="{A95214D6-DB19-914E-A0F7-6BA84A023AD0}" srcOrd="0" destOrd="0" presId="urn:microsoft.com/office/officeart/2005/8/layout/arrow2"/>
    <dgm:cxn modelId="{DC2F724D-4249-B64D-8AE2-FD5F35F985D4}" type="presParOf" srcId="{858BBC32-0161-F641-8A4F-F1EC57B1EB9D}" destId="{AA5D2AD9-B24C-BC4E-8C5C-2FA14319C598}" srcOrd="1" destOrd="0" presId="urn:microsoft.com/office/officeart/2005/8/layout/arrow2"/>
    <dgm:cxn modelId="{63907EC8-9B13-0A4D-A44D-BDE15021F540}" type="presParOf" srcId="{858BBC32-0161-F641-8A4F-F1EC57B1EB9D}" destId="{C2A44608-322C-B149-B889-BCDEC6D3C557}" srcOrd="2" destOrd="0" presId="urn:microsoft.com/office/officeart/2005/8/layout/arrow2"/>
    <dgm:cxn modelId="{99687791-D43B-6246-B067-C80AB1E9ED7B}" type="presParOf" srcId="{858BBC32-0161-F641-8A4F-F1EC57B1EB9D}" destId="{45D232CE-57F6-2845-A4D4-D036C53D9473}" srcOrd="3"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E46C6AF-7FBA-4DBD-8014-3C9C777CA6AC}" type="doc">
      <dgm:prSet loTypeId="urn:microsoft.com/office/officeart/2005/8/layout/chevron1" loCatId="process" qsTypeId="urn:microsoft.com/office/officeart/2005/8/quickstyle/simple1" qsCatId="simple" csTypeId="urn:microsoft.com/office/officeart/2005/8/colors/accent1_2" csCatId="accent1" phldr="1"/>
      <dgm:spPr/>
    </dgm:pt>
    <dgm:pt modelId="{65ED4D97-C3F5-42ED-8760-3A2DF3F51AF8}">
      <dgm:prSet phldrT="[Text]"/>
      <dgm:spPr/>
      <dgm:t>
        <a:bodyPr/>
        <a:lstStyle/>
        <a:p>
          <a:r>
            <a:rPr lang="en-US" dirty="0"/>
            <a:t>people’s struggles vs. feudal autocracy (BDR)</a:t>
          </a:r>
        </a:p>
      </dgm:t>
    </dgm:pt>
    <dgm:pt modelId="{F4C740C0-DB31-42AA-907D-D9370B6E6A2A}" type="parTrans" cxnId="{C3634F8B-6266-4213-BEBD-440D4BF6B191}">
      <dgm:prSet/>
      <dgm:spPr/>
      <dgm:t>
        <a:bodyPr/>
        <a:lstStyle/>
        <a:p>
          <a:endParaRPr lang="en-US"/>
        </a:p>
      </dgm:t>
    </dgm:pt>
    <dgm:pt modelId="{5FB07E43-6F9E-49F9-B51D-FC031E51EF15}" type="sibTrans" cxnId="{C3634F8B-6266-4213-BEBD-440D4BF6B191}">
      <dgm:prSet/>
      <dgm:spPr/>
      <dgm:t>
        <a:bodyPr/>
        <a:lstStyle/>
        <a:p>
          <a:endParaRPr lang="en-US"/>
        </a:p>
      </dgm:t>
    </dgm:pt>
    <dgm:pt modelId="{6F46A4A0-FD61-4FF0-B922-B5F6177B9948}">
      <dgm:prSet phldrT="[Text]"/>
      <dgm:spPr/>
      <dgm:t>
        <a:bodyPr/>
        <a:lstStyle/>
        <a:p>
          <a:r>
            <a:rPr lang="en-US" dirty="0"/>
            <a:t>working class struggles vs. capitalist exploitation</a:t>
          </a:r>
        </a:p>
      </dgm:t>
    </dgm:pt>
    <dgm:pt modelId="{16731F12-189A-4D27-AFE8-EF49E435E0AD}" type="parTrans" cxnId="{83FB3143-81BB-4975-A37A-5DF14B7343F5}">
      <dgm:prSet/>
      <dgm:spPr/>
      <dgm:t>
        <a:bodyPr/>
        <a:lstStyle/>
        <a:p>
          <a:endParaRPr lang="en-US"/>
        </a:p>
      </dgm:t>
    </dgm:pt>
    <dgm:pt modelId="{624B1C4A-C1AA-4750-9677-86828DB623DB}" type="sibTrans" cxnId="{83FB3143-81BB-4975-A37A-5DF14B7343F5}">
      <dgm:prSet/>
      <dgm:spPr/>
      <dgm:t>
        <a:bodyPr/>
        <a:lstStyle/>
        <a:p>
          <a:endParaRPr lang="en-US"/>
        </a:p>
      </dgm:t>
    </dgm:pt>
    <dgm:pt modelId="{C673C352-7174-42AD-9ABB-FD6E793694D2}" type="pres">
      <dgm:prSet presAssocID="{0E46C6AF-7FBA-4DBD-8014-3C9C777CA6AC}" presName="Name0" presStyleCnt="0">
        <dgm:presLayoutVars>
          <dgm:dir/>
          <dgm:animLvl val="lvl"/>
          <dgm:resizeHandles val="exact"/>
        </dgm:presLayoutVars>
      </dgm:prSet>
      <dgm:spPr/>
    </dgm:pt>
    <dgm:pt modelId="{40085516-7CDB-4EA9-AC50-53AB12C04381}" type="pres">
      <dgm:prSet presAssocID="{65ED4D97-C3F5-42ED-8760-3A2DF3F51AF8}" presName="parTxOnly" presStyleLbl="node1" presStyleIdx="0" presStyleCnt="2" custLinFactNeighborX="-821" custLinFactNeighborY="1064">
        <dgm:presLayoutVars>
          <dgm:chMax val="0"/>
          <dgm:chPref val="0"/>
          <dgm:bulletEnabled val="1"/>
        </dgm:presLayoutVars>
      </dgm:prSet>
      <dgm:spPr/>
    </dgm:pt>
    <dgm:pt modelId="{724F0B86-D0A3-40A9-B43A-23A1DEBE0A5B}" type="pres">
      <dgm:prSet presAssocID="{5FB07E43-6F9E-49F9-B51D-FC031E51EF15}" presName="parTxOnlySpace" presStyleCnt="0"/>
      <dgm:spPr/>
    </dgm:pt>
    <dgm:pt modelId="{DA84F699-FFF9-4D06-920D-99BB2313976C}" type="pres">
      <dgm:prSet presAssocID="{6F46A4A0-FD61-4FF0-B922-B5F6177B9948}" presName="parTxOnly" presStyleLbl="node1" presStyleIdx="1" presStyleCnt="2">
        <dgm:presLayoutVars>
          <dgm:chMax val="0"/>
          <dgm:chPref val="0"/>
          <dgm:bulletEnabled val="1"/>
        </dgm:presLayoutVars>
      </dgm:prSet>
      <dgm:spPr/>
    </dgm:pt>
  </dgm:ptLst>
  <dgm:cxnLst>
    <dgm:cxn modelId="{3E94C234-00DC-8948-8022-984EB85A6665}" type="presOf" srcId="{6F46A4A0-FD61-4FF0-B922-B5F6177B9948}" destId="{DA84F699-FFF9-4D06-920D-99BB2313976C}" srcOrd="0" destOrd="0" presId="urn:microsoft.com/office/officeart/2005/8/layout/chevron1"/>
    <dgm:cxn modelId="{83FB3143-81BB-4975-A37A-5DF14B7343F5}" srcId="{0E46C6AF-7FBA-4DBD-8014-3C9C777CA6AC}" destId="{6F46A4A0-FD61-4FF0-B922-B5F6177B9948}" srcOrd="1" destOrd="0" parTransId="{16731F12-189A-4D27-AFE8-EF49E435E0AD}" sibTransId="{624B1C4A-C1AA-4750-9677-86828DB623DB}"/>
    <dgm:cxn modelId="{C0959A50-515F-D84F-BB8F-663FE4F16C25}" type="presOf" srcId="{0E46C6AF-7FBA-4DBD-8014-3C9C777CA6AC}" destId="{C673C352-7174-42AD-9ABB-FD6E793694D2}" srcOrd="0" destOrd="0" presId="urn:microsoft.com/office/officeart/2005/8/layout/chevron1"/>
    <dgm:cxn modelId="{C3634F8B-6266-4213-BEBD-440D4BF6B191}" srcId="{0E46C6AF-7FBA-4DBD-8014-3C9C777CA6AC}" destId="{65ED4D97-C3F5-42ED-8760-3A2DF3F51AF8}" srcOrd="0" destOrd="0" parTransId="{F4C740C0-DB31-42AA-907D-D9370B6E6A2A}" sibTransId="{5FB07E43-6F9E-49F9-B51D-FC031E51EF15}"/>
    <dgm:cxn modelId="{A0A453D8-53FA-084C-BBE1-F5E4C11F7040}" type="presOf" srcId="{65ED4D97-C3F5-42ED-8760-3A2DF3F51AF8}" destId="{40085516-7CDB-4EA9-AC50-53AB12C04381}" srcOrd="0" destOrd="0" presId="urn:microsoft.com/office/officeart/2005/8/layout/chevron1"/>
    <dgm:cxn modelId="{F8FEFB11-0A77-FF48-BBCF-64AE07E353C9}" type="presParOf" srcId="{C673C352-7174-42AD-9ABB-FD6E793694D2}" destId="{40085516-7CDB-4EA9-AC50-53AB12C04381}" srcOrd="0" destOrd="0" presId="urn:microsoft.com/office/officeart/2005/8/layout/chevron1"/>
    <dgm:cxn modelId="{3D6FD75C-9161-2945-9D0F-DD41123548B0}" type="presParOf" srcId="{C673C352-7174-42AD-9ABB-FD6E793694D2}" destId="{724F0B86-D0A3-40A9-B43A-23A1DEBE0A5B}" srcOrd="1" destOrd="0" presId="urn:microsoft.com/office/officeart/2005/8/layout/chevron1"/>
    <dgm:cxn modelId="{A3BABAC9-99F9-CF41-AF6C-B3BCEA8456B9}" type="presParOf" srcId="{C673C352-7174-42AD-9ABB-FD6E793694D2}" destId="{DA84F699-FFF9-4D06-920D-99BB2313976C}" srcOrd="2" destOrd="0" presId="urn:microsoft.com/office/officeart/2005/8/layout/chevron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036E7AD-A8EF-447C-9A05-D5F9C87C3AC1}" type="doc">
      <dgm:prSet loTypeId="urn:microsoft.com/office/officeart/2005/8/layout/arrow2" loCatId="process" qsTypeId="urn:microsoft.com/office/officeart/2005/8/quickstyle/simple1" qsCatId="simple" csTypeId="urn:microsoft.com/office/officeart/2005/8/colors/accent1_2" csCatId="accent1" phldr="1"/>
      <dgm:spPr/>
    </dgm:pt>
    <dgm:pt modelId="{858B9120-0545-49A8-8B53-99592E09ABF3}">
      <dgm:prSet phldrT="[Text]"/>
      <dgm:spPr/>
      <dgm:t>
        <a:bodyPr/>
        <a:lstStyle/>
        <a:p>
          <a:r>
            <a:rPr lang="en-US" dirty="0"/>
            <a:t>Divine right of </a:t>
          </a:r>
        </a:p>
        <a:p>
          <a:r>
            <a:rPr lang="en-US" dirty="0"/>
            <a:t>Kings</a:t>
          </a:r>
        </a:p>
      </dgm:t>
    </dgm:pt>
    <dgm:pt modelId="{EE147D61-097B-4F5C-8824-C842DA26E1BD}" type="parTrans" cxnId="{8DA533BF-DF1E-47A6-A79C-D1D4F41BF137}">
      <dgm:prSet/>
      <dgm:spPr/>
      <dgm:t>
        <a:bodyPr/>
        <a:lstStyle/>
        <a:p>
          <a:endParaRPr lang="en-US"/>
        </a:p>
      </dgm:t>
    </dgm:pt>
    <dgm:pt modelId="{026BE2A6-2664-4C7B-B8A1-9AE1CCB7433E}" type="sibTrans" cxnId="{8DA533BF-DF1E-47A6-A79C-D1D4F41BF137}">
      <dgm:prSet/>
      <dgm:spPr/>
      <dgm:t>
        <a:bodyPr/>
        <a:lstStyle/>
        <a:p>
          <a:endParaRPr lang="en-US"/>
        </a:p>
      </dgm:t>
    </dgm:pt>
    <dgm:pt modelId="{A60B2BAF-FBE0-47E1-90E0-A2B0B9CB4BCB}">
      <dgm:prSet phldrT="[Text]"/>
      <dgm:spPr/>
      <dgm:t>
        <a:bodyPr/>
        <a:lstStyle/>
        <a:p>
          <a:r>
            <a:rPr lang="en-US" dirty="0"/>
            <a:t>1</a:t>
          </a:r>
          <a:r>
            <a:rPr lang="en-US" baseline="30000" dirty="0"/>
            <a:t>st</a:t>
          </a:r>
          <a:r>
            <a:rPr lang="en-US" dirty="0"/>
            <a:t> Generation: civil and political rights</a:t>
          </a:r>
        </a:p>
      </dgm:t>
    </dgm:pt>
    <dgm:pt modelId="{F62F4CF0-16F6-4295-A25D-0729AA88C551}" type="parTrans" cxnId="{EF639763-764D-4967-8AFC-55D4B356ED07}">
      <dgm:prSet/>
      <dgm:spPr/>
      <dgm:t>
        <a:bodyPr/>
        <a:lstStyle/>
        <a:p>
          <a:endParaRPr lang="en-US"/>
        </a:p>
      </dgm:t>
    </dgm:pt>
    <dgm:pt modelId="{2FE6AD30-35BA-4BC3-B26F-AA33929E992F}" type="sibTrans" cxnId="{EF639763-764D-4967-8AFC-55D4B356ED07}">
      <dgm:prSet/>
      <dgm:spPr/>
      <dgm:t>
        <a:bodyPr/>
        <a:lstStyle/>
        <a:p>
          <a:endParaRPr lang="en-US"/>
        </a:p>
      </dgm:t>
    </dgm:pt>
    <dgm:pt modelId="{5D1CBD22-8242-4C66-B1AE-D6DF3BCDBD79}">
      <dgm:prSet phldrT="[Text]" custT="1"/>
      <dgm:spPr/>
      <dgm:t>
        <a:bodyPr/>
        <a:lstStyle/>
        <a:p>
          <a:r>
            <a:rPr lang="en-US" sz="3600" dirty="0"/>
            <a:t>2</a:t>
          </a:r>
          <a:r>
            <a:rPr lang="en-US" sz="3600" baseline="30000" dirty="0"/>
            <a:t>nd</a:t>
          </a:r>
          <a:r>
            <a:rPr lang="en-US" sz="3600" dirty="0"/>
            <a:t> Generation: Economic, Social and Cultural Rights</a:t>
          </a:r>
        </a:p>
      </dgm:t>
    </dgm:pt>
    <dgm:pt modelId="{BE7D120F-5F75-4054-8651-A23743E68875}" type="parTrans" cxnId="{95D05340-9FE4-410A-9C79-3E499B99E4B0}">
      <dgm:prSet/>
      <dgm:spPr/>
      <dgm:t>
        <a:bodyPr/>
        <a:lstStyle/>
        <a:p>
          <a:endParaRPr lang="en-US"/>
        </a:p>
      </dgm:t>
    </dgm:pt>
    <dgm:pt modelId="{0A559682-607D-4626-866F-4166748F0262}" type="sibTrans" cxnId="{95D05340-9FE4-410A-9C79-3E499B99E4B0}">
      <dgm:prSet/>
      <dgm:spPr/>
      <dgm:t>
        <a:bodyPr/>
        <a:lstStyle/>
        <a:p>
          <a:endParaRPr lang="en-US"/>
        </a:p>
      </dgm:t>
    </dgm:pt>
    <dgm:pt modelId="{8969EB33-3CA1-4BCE-86E0-A27E753FFD4A}" type="pres">
      <dgm:prSet presAssocID="{9036E7AD-A8EF-447C-9A05-D5F9C87C3AC1}" presName="arrowDiagram" presStyleCnt="0">
        <dgm:presLayoutVars>
          <dgm:chMax val="5"/>
          <dgm:dir/>
          <dgm:resizeHandles val="exact"/>
        </dgm:presLayoutVars>
      </dgm:prSet>
      <dgm:spPr/>
    </dgm:pt>
    <dgm:pt modelId="{F43C0FE3-3CEE-45A9-BE5C-353E2E602803}" type="pres">
      <dgm:prSet presAssocID="{9036E7AD-A8EF-447C-9A05-D5F9C87C3AC1}" presName="arrow" presStyleLbl="bgShp" presStyleIdx="0" presStyleCnt="1"/>
      <dgm:spPr/>
    </dgm:pt>
    <dgm:pt modelId="{B6945377-3D84-2C47-8E45-62AB6EB11244}" type="pres">
      <dgm:prSet presAssocID="{9036E7AD-A8EF-447C-9A05-D5F9C87C3AC1}" presName="arrowDiagram3" presStyleCnt="0"/>
      <dgm:spPr/>
    </dgm:pt>
    <dgm:pt modelId="{118AB4BF-973E-2D41-8168-BDB6C05BDCF6}" type="pres">
      <dgm:prSet presAssocID="{858B9120-0545-49A8-8B53-99592E09ABF3}" presName="bullet3a" presStyleLbl="node1" presStyleIdx="0" presStyleCnt="3"/>
      <dgm:spPr/>
    </dgm:pt>
    <dgm:pt modelId="{48589463-5171-6542-95B1-17D5FCE1EE60}" type="pres">
      <dgm:prSet presAssocID="{858B9120-0545-49A8-8B53-99592E09ABF3}" presName="textBox3a" presStyleLbl="revTx" presStyleIdx="0" presStyleCnt="3" custScaleX="78640" custScaleY="49606" custLinFactNeighborX="-8398" custLinFactNeighborY="4367">
        <dgm:presLayoutVars>
          <dgm:bulletEnabled val="1"/>
        </dgm:presLayoutVars>
      </dgm:prSet>
      <dgm:spPr/>
    </dgm:pt>
    <dgm:pt modelId="{DF8D765F-AF1B-4E40-9E48-5354CB7686FE}" type="pres">
      <dgm:prSet presAssocID="{A60B2BAF-FBE0-47E1-90E0-A2B0B9CB4BCB}" presName="bullet3b" presStyleLbl="node1" presStyleIdx="1" presStyleCnt="3" custLinFactX="-41008" custLinFactNeighborX="-100000" custLinFactNeighborY="96798"/>
      <dgm:spPr/>
    </dgm:pt>
    <dgm:pt modelId="{92F5474E-21B2-024D-BD7D-CA5BC51EC350}" type="pres">
      <dgm:prSet presAssocID="{A60B2BAF-FBE0-47E1-90E0-A2B0B9CB4BCB}" presName="textBox3b" presStyleLbl="revTx" presStyleIdx="1" presStyleCnt="3" custScaleX="71082" custScaleY="51044" custLinFactNeighborX="-28645" custLinFactNeighborY="3494">
        <dgm:presLayoutVars>
          <dgm:bulletEnabled val="1"/>
        </dgm:presLayoutVars>
      </dgm:prSet>
      <dgm:spPr/>
    </dgm:pt>
    <dgm:pt modelId="{F3E4A1D1-8114-2F47-BFED-79644D0D17E5}" type="pres">
      <dgm:prSet presAssocID="{5D1CBD22-8242-4C66-B1AE-D6DF3BCDBD79}" presName="bullet3c" presStyleLbl="node1" presStyleIdx="2" presStyleCnt="3" custLinFactX="-100000" custLinFactY="2236" custLinFactNeighborX="-145444" custLinFactNeighborY="100000"/>
      <dgm:spPr/>
    </dgm:pt>
    <dgm:pt modelId="{DBEFCFF1-4261-B546-B6DC-C434B46BF122}" type="pres">
      <dgm:prSet presAssocID="{5D1CBD22-8242-4C66-B1AE-D6DF3BCDBD79}" presName="textBox3c" presStyleLbl="revTx" presStyleIdx="2" presStyleCnt="3" custScaleX="178149" custScaleY="46749" custLinFactNeighborX="-16213" custLinFactNeighborY="-3105">
        <dgm:presLayoutVars>
          <dgm:bulletEnabled val="1"/>
        </dgm:presLayoutVars>
      </dgm:prSet>
      <dgm:spPr/>
    </dgm:pt>
  </dgm:ptLst>
  <dgm:cxnLst>
    <dgm:cxn modelId="{0958CA09-0919-C248-9B26-A8A0395D9AFE}" type="presOf" srcId="{5D1CBD22-8242-4C66-B1AE-D6DF3BCDBD79}" destId="{DBEFCFF1-4261-B546-B6DC-C434B46BF122}" srcOrd="0" destOrd="0" presId="urn:microsoft.com/office/officeart/2005/8/layout/arrow2"/>
    <dgm:cxn modelId="{169DC90C-CF24-784B-9880-BCED628C608A}" type="presOf" srcId="{9036E7AD-A8EF-447C-9A05-D5F9C87C3AC1}" destId="{8969EB33-3CA1-4BCE-86E0-A27E753FFD4A}" srcOrd="0" destOrd="0" presId="urn:microsoft.com/office/officeart/2005/8/layout/arrow2"/>
    <dgm:cxn modelId="{95D05340-9FE4-410A-9C79-3E499B99E4B0}" srcId="{9036E7AD-A8EF-447C-9A05-D5F9C87C3AC1}" destId="{5D1CBD22-8242-4C66-B1AE-D6DF3BCDBD79}" srcOrd="2" destOrd="0" parTransId="{BE7D120F-5F75-4054-8651-A23743E68875}" sibTransId="{0A559682-607D-4626-866F-4166748F0262}"/>
    <dgm:cxn modelId="{EF639763-764D-4967-8AFC-55D4B356ED07}" srcId="{9036E7AD-A8EF-447C-9A05-D5F9C87C3AC1}" destId="{A60B2BAF-FBE0-47E1-90E0-A2B0B9CB4BCB}" srcOrd="1" destOrd="0" parTransId="{F62F4CF0-16F6-4295-A25D-0729AA88C551}" sibTransId="{2FE6AD30-35BA-4BC3-B26F-AA33929E992F}"/>
    <dgm:cxn modelId="{88AFF18B-C7C3-0C41-80B9-879BA195CD11}" type="presOf" srcId="{858B9120-0545-49A8-8B53-99592E09ABF3}" destId="{48589463-5171-6542-95B1-17D5FCE1EE60}" srcOrd="0" destOrd="0" presId="urn:microsoft.com/office/officeart/2005/8/layout/arrow2"/>
    <dgm:cxn modelId="{8DA533BF-DF1E-47A6-A79C-D1D4F41BF137}" srcId="{9036E7AD-A8EF-447C-9A05-D5F9C87C3AC1}" destId="{858B9120-0545-49A8-8B53-99592E09ABF3}" srcOrd="0" destOrd="0" parTransId="{EE147D61-097B-4F5C-8824-C842DA26E1BD}" sibTransId="{026BE2A6-2664-4C7B-B8A1-9AE1CCB7433E}"/>
    <dgm:cxn modelId="{B0DFF5D2-8F92-9B4D-B154-DD3080EFAC6F}" type="presOf" srcId="{A60B2BAF-FBE0-47E1-90E0-A2B0B9CB4BCB}" destId="{92F5474E-21B2-024D-BD7D-CA5BC51EC350}" srcOrd="0" destOrd="0" presId="urn:microsoft.com/office/officeart/2005/8/layout/arrow2"/>
    <dgm:cxn modelId="{11A24FED-6C8A-644B-9B20-88C3FF106BC3}" type="presParOf" srcId="{8969EB33-3CA1-4BCE-86E0-A27E753FFD4A}" destId="{F43C0FE3-3CEE-45A9-BE5C-353E2E602803}" srcOrd="0" destOrd="0" presId="urn:microsoft.com/office/officeart/2005/8/layout/arrow2"/>
    <dgm:cxn modelId="{C8BA696C-C940-4C4B-9706-7EED6421B4BC}" type="presParOf" srcId="{8969EB33-3CA1-4BCE-86E0-A27E753FFD4A}" destId="{B6945377-3D84-2C47-8E45-62AB6EB11244}" srcOrd="1" destOrd="0" presId="urn:microsoft.com/office/officeart/2005/8/layout/arrow2"/>
    <dgm:cxn modelId="{CBA663AC-C0A3-944C-ACB0-5F365364B833}" type="presParOf" srcId="{B6945377-3D84-2C47-8E45-62AB6EB11244}" destId="{118AB4BF-973E-2D41-8168-BDB6C05BDCF6}" srcOrd="0" destOrd="0" presId="urn:microsoft.com/office/officeart/2005/8/layout/arrow2"/>
    <dgm:cxn modelId="{28971BA1-4C5F-CB46-96A3-525CA1524067}" type="presParOf" srcId="{B6945377-3D84-2C47-8E45-62AB6EB11244}" destId="{48589463-5171-6542-95B1-17D5FCE1EE60}" srcOrd="1" destOrd="0" presId="urn:microsoft.com/office/officeart/2005/8/layout/arrow2"/>
    <dgm:cxn modelId="{C12266CC-EE24-8A44-8FAD-6CDDFFB7C3B8}" type="presParOf" srcId="{B6945377-3D84-2C47-8E45-62AB6EB11244}" destId="{DF8D765F-AF1B-4E40-9E48-5354CB7686FE}" srcOrd="2" destOrd="0" presId="urn:microsoft.com/office/officeart/2005/8/layout/arrow2"/>
    <dgm:cxn modelId="{D2AB562B-98DD-054F-9D60-A5A31A708804}" type="presParOf" srcId="{B6945377-3D84-2C47-8E45-62AB6EB11244}" destId="{92F5474E-21B2-024D-BD7D-CA5BC51EC350}" srcOrd="3" destOrd="0" presId="urn:microsoft.com/office/officeart/2005/8/layout/arrow2"/>
    <dgm:cxn modelId="{92F01BB6-8F4D-5B4E-B8E1-5BA14E9D0510}" type="presParOf" srcId="{B6945377-3D84-2C47-8E45-62AB6EB11244}" destId="{F3E4A1D1-8114-2F47-BFED-79644D0D17E5}" srcOrd="4" destOrd="0" presId="urn:microsoft.com/office/officeart/2005/8/layout/arrow2"/>
    <dgm:cxn modelId="{4A938192-431E-FA4F-9AEF-001105ABFA41}" type="presParOf" srcId="{B6945377-3D84-2C47-8E45-62AB6EB11244}" destId="{DBEFCFF1-4261-B546-B6DC-C434B46BF122}"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E46C6AF-7FBA-4DBD-8014-3C9C777CA6AC}" type="doc">
      <dgm:prSet loTypeId="urn:microsoft.com/office/officeart/2005/8/layout/chevron1" loCatId="process" qsTypeId="urn:microsoft.com/office/officeart/2005/8/quickstyle/simple1" qsCatId="simple" csTypeId="urn:microsoft.com/office/officeart/2005/8/colors/accent1_2" csCatId="accent1" phldr="1"/>
      <dgm:spPr/>
    </dgm:pt>
    <dgm:pt modelId="{65ED4D97-C3F5-42ED-8760-3A2DF3F51AF8}">
      <dgm:prSet phldrT="[Text]"/>
      <dgm:spPr/>
      <dgm:t>
        <a:bodyPr/>
        <a:lstStyle/>
        <a:p>
          <a:r>
            <a:rPr lang="en-US" dirty="0"/>
            <a:t>people’s struggles vs. feudal autocracy (BDR)</a:t>
          </a:r>
        </a:p>
      </dgm:t>
    </dgm:pt>
    <dgm:pt modelId="{F4C740C0-DB31-42AA-907D-D9370B6E6A2A}" type="parTrans" cxnId="{C3634F8B-6266-4213-BEBD-440D4BF6B191}">
      <dgm:prSet/>
      <dgm:spPr/>
      <dgm:t>
        <a:bodyPr/>
        <a:lstStyle/>
        <a:p>
          <a:endParaRPr lang="en-US"/>
        </a:p>
      </dgm:t>
    </dgm:pt>
    <dgm:pt modelId="{5FB07E43-6F9E-49F9-B51D-FC031E51EF15}" type="sibTrans" cxnId="{C3634F8B-6266-4213-BEBD-440D4BF6B191}">
      <dgm:prSet/>
      <dgm:spPr/>
      <dgm:t>
        <a:bodyPr/>
        <a:lstStyle/>
        <a:p>
          <a:endParaRPr lang="en-US"/>
        </a:p>
      </dgm:t>
    </dgm:pt>
    <dgm:pt modelId="{6F46A4A0-FD61-4FF0-B922-B5F6177B9948}">
      <dgm:prSet phldrT="[Text]"/>
      <dgm:spPr/>
      <dgm:t>
        <a:bodyPr/>
        <a:lstStyle/>
        <a:p>
          <a:r>
            <a:rPr lang="en-US" dirty="0"/>
            <a:t>working class struggles vs. capitalist exploitation</a:t>
          </a:r>
        </a:p>
      </dgm:t>
    </dgm:pt>
    <dgm:pt modelId="{16731F12-189A-4D27-AFE8-EF49E435E0AD}" type="parTrans" cxnId="{83FB3143-81BB-4975-A37A-5DF14B7343F5}">
      <dgm:prSet/>
      <dgm:spPr/>
      <dgm:t>
        <a:bodyPr/>
        <a:lstStyle/>
        <a:p>
          <a:endParaRPr lang="en-US"/>
        </a:p>
      </dgm:t>
    </dgm:pt>
    <dgm:pt modelId="{624B1C4A-C1AA-4750-9677-86828DB623DB}" type="sibTrans" cxnId="{83FB3143-81BB-4975-A37A-5DF14B7343F5}">
      <dgm:prSet/>
      <dgm:spPr/>
      <dgm:t>
        <a:bodyPr/>
        <a:lstStyle/>
        <a:p>
          <a:endParaRPr lang="en-US"/>
        </a:p>
      </dgm:t>
    </dgm:pt>
    <dgm:pt modelId="{A4954B88-BB09-4F36-9118-EC0071FC15F8}">
      <dgm:prSet phldrT="[Text]"/>
      <dgm:spPr/>
      <dgm:t>
        <a:bodyPr/>
        <a:lstStyle/>
        <a:p>
          <a:r>
            <a:rPr lang="en-US" dirty="0"/>
            <a:t>National liberation and anti-colonial struggles </a:t>
          </a:r>
        </a:p>
      </dgm:t>
    </dgm:pt>
    <dgm:pt modelId="{9C188681-9141-47C1-A02C-C0CEDE2CDB9E}" type="parTrans" cxnId="{D3AAFFAA-AB8C-496E-A0F1-3B0B128F99B5}">
      <dgm:prSet/>
      <dgm:spPr/>
      <dgm:t>
        <a:bodyPr/>
        <a:lstStyle/>
        <a:p>
          <a:endParaRPr lang="en-US"/>
        </a:p>
      </dgm:t>
    </dgm:pt>
    <dgm:pt modelId="{6C720EE8-0CA5-49E8-BA72-AD5C068312FD}" type="sibTrans" cxnId="{D3AAFFAA-AB8C-496E-A0F1-3B0B128F99B5}">
      <dgm:prSet/>
      <dgm:spPr/>
      <dgm:t>
        <a:bodyPr/>
        <a:lstStyle/>
        <a:p>
          <a:endParaRPr lang="en-US"/>
        </a:p>
      </dgm:t>
    </dgm:pt>
    <dgm:pt modelId="{C673C352-7174-42AD-9ABB-FD6E793694D2}" type="pres">
      <dgm:prSet presAssocID="{0E46C6AF-7FBA-4DBD-8014-3C9C777CA6AC}" presName="Name0" presStyleCnt="0">
        <dgm:presLayoutVars>
          <dgm:dir/>
          <dgm:animLvl val="lvl"/>
          <dgm:resizeHandles val="exact"/>
        </dgm:presLayoutVars>
      </dgm:prSet>
      <dgm:spPr/>
    </dgm:pt>
    <dgm:pt modelId="{40085516-7CDB-4EA9-AC50-53AB12C04381}" type="pres">
      <dgm:prSet presAssocID="{65ED4D97-C3F5-42ED-8760-3A2DF3F51AF8}" presName="parTxOnly" presStyleLbl="node1" presStyleIdx="0" presStyleCnt="3" custLinFactNeighborX="-821" custLinFactNeighborY="1064">
        <dgm:presLayoutVars>
          <dgm:chMax val="0"/>
          <dgm:chPref val="0"/>
          <dgm:bulletEnabled val="1"/>
        </dgm:presLayoutVars>
      </dgm:prSet>
      <dgm:spPr/>
    </dgm:pt>
    <dgm:pt modelId="{724F0B86-D0A3-40A9-B43A-23A1DEBE0A5B}" type="pres">
      <dgm:prSet presAssocID="{5FB07E43-6F9E-49F9-B51D-FC031E51EF15}" presName="parTxOnlySpace" presStyleCnt="0"/>
      <dgm:spPr/>
    </dgm:pt>
    <dgm:pt modelId="{DA84F699-FFF9-4D06-920D-99BB2313976C}" type="pres">
      <dgm:prSet presAssocID="{6F46A4A0-FD61-4FF0-B922-B5F6177B9948}" presName="parTxOnly" presStyleLbl="node1" presStyleIdx="1" presStyleCnt="3">
        <dgm:presLayoutVars>
          <dgm:chMax val="0"/>
          <dgm:chPref val="0"/>
          <dgm:bulletEnabled val="1"/>
        </dgm:presLayoutVars>
      </dgm:prSet>
      <dgm:spPr/>
    </dgm:pt>
    <dgm:pt modelId="{A5979D35-394E-47E6-9258-56195E413E8B}" type="pres">
      <dgm:prSet presAssocID="{624B1C4A-C1AA-4750-9677-86828DB623DB}" presName="parTxOnlySpace" presStyleCnt="0"/>
      <dgm:spPr/>
    </dgm:pt>
    <dgm:pt modelId="{B064AE7C-EE90-42FD-AB18-6E10BCD30216}" type="pres">
      <dgm:prSet presAssocID="{A4954B88-BB09-4F36-9118-EC0071FC15F8}" presName="parTxOnly" presStyleLbl="node1" presStyleIdx="2" presStyleCnt="3">
        <dgm:presLayoutVars>
          <dgm:chMax val="0"/>
          <dgm:chPref val="0"/>
          <dgm:bulletEnabled val="1"/>
        </dgm:presLayoutVars>
      </dgm:prSet>
      <dgm:spPr/>
    </dgm:pt>
  </dgm:ptLst>
  <dgm:cxnLst>
    <dgm:cxn modelId="{996F733E-3F38-FA40-A16F-E1FBCD676D57}" type="presOf" srcId="{0E46C6AF-7FBA-4DBD-8014-3C9C777CA6AC}" destId="{C673C352-7174-42AD-9ABB-FD6E793694D2}" srcOrd="0" destOrd="0" presId="urn:microsoft.com/office/officeart/2005/8/layout/chevron1"/>
    <dgm:cxn modelId="{83FB3143-81BB-4975-A37A-5DF14B7343F5}" srcId="{0E46C6AF-7FBA-4DBD-8014-3C9C777CA6AC}" destId="{6F46A4A0-FD61-4FF0-B922-B5F6177B9948}" srcOrd="1" destOrd="0" parTransId="{16731F12-189A-4D27-AFE8-EF49E435E0AD}" sibTransId="{624B1C4A-C1AA-4750-9677-86828DB623DB}"/>
    <dgm:cxn modelId="{8FF28F80-EA1C-0549-BBF9-2F5875AC1708}" type="presOf" srcId="{6F46A4A0-FD61-4FF0-B922-B5F6177B9948}" destId="{DA84F699-FFF9-4D06-920D-99BB2313976C}" srcOrd="0" destOrd="0" presId="urn:microsoft.com/office/officeart/2005/8/layout/chevron1"/>
    <dgm:cxn modelId="{C3634F8B-6266-4213-BEBD-440D4BF6B191}" srcId="{0E46C6AF-7FBA-4DBD-8014-3C9C777CA6AC}" destId="{65ED4D97-C3F5-42ED-8760-3A2DF3F51AF8}" srcOrd="0" destOrd="0" parTransId="{F4C740C0-DB31-42AA-907D-D9370B6E6A2A}" sibTransId="{5FB07E43-6F9E-49F9-B51D-FC031E51EF15}"/>
    <dgm:cxn modelId="{D3AAFFAA-AB8C-496E-A0F1-3B0B128F99B5}" srcId="{0E46C6AF-7FBA-4DBD-8014-3C9C777CA6AC}" destId="{A4954B88-BB09-4F36-9118-EC0071FC15F8}" srcOrd="2" destOrd="0" parTransId="{9C188681-9141-47C1-A02C-C0CEDE2CDB9E}" sibTransId="{6C720EE8-0CA5-49E8-BA72-AD5C068312FD}"/>
    <dgm:cxn modelId="{56B424B6-2087-134B-AC69-A44EB4BB6BA8}" type="presOf" srcId="{A4954B88-BB09-4F36-9118-EC0071FC15F8}" destId="{B064AE7C-EE90-42FD-AB18-6E10BCD30216}" srcOrd="0" destOrd="0" presId="urn:microsoft.com/office/officeart/2005/8/layout/chevron1"/>
    <dgm:cxn modelId="{4B7A77BE-9806-9643-B654-35F6DC17226A}" type="presOf" srcId="{65ED4D97-C3F5-42ED-8760-3A2DF3F51AF8}" destId="{40085516-7CDB-4EA9-AC50-53AB12C04381}" srcOrd="0" destOrd="0" presId="urn:microsoft.com/office/officeart/2005/8/layout/chevron1"/>
    <dgm:cxn modelId="{162BCEB8-8F79-ED41-B4B2-18646276E763}" type="presParOf" srcId="{C673C352-7174-42AD-9ABB-FD6E793694D2}" destId="{40085516-7CDB-4EA9-AC50-53AB12C04381}" srcOrd="0" destOrd="0" presId="urn:microsoft.com/office/officeart/2005/8/layout/chevron1"/>
    <dgm:cxn modelId="{6397F553-2B24-6C45-B525-3EA716FF9F50}" type="presParOf" srcId="{C673C352-7174-42AD-9ABB-FD6E793694D2}" destId="{724F0B86-D0A3-40A9-B43A-23A1DEBE0A5B}" srcOrd="1" destOrd="0" presId="urn:microsoft.com/office/officeart/2005/8/layout/chevron1"/>
    <dgm:cxn modelId="{3280CACD-ACE6-154C-8918-95BA54953AAC}" type="presParOf" srcId="{C673C352-7174-42AD-9ABB-FD6E793694D2}" destId="{DA84F699-FFF9-4D06-920D-99BB2313976C}" srcOrd="2" destOrd="0" presId="urn:microsoft.com/office/officeart/2005/8/layout/chevron1"/>
    <dgm:cxn modelId="{50345074-0577-E449-AE30-86C4A9B79A8E}" type="presParOf" srcId="{C673C352-7174-42AD-9ABB-FD6E793694D2}" destId="{A5979D35-394E-47E6-9258-56195E413E8B}" srcOrd="3" destOrd="0" presId="urn:microsoft.com/office/officeart/2005/8/layout/chevron1"/>
    <dgm:cxn modelId="{A723C72A-B40C-B041-BADC-FC0D9DD208EB}" type="presParOf" srcId="{C673C352-7174-42AD-9ABB-FD6E793694D2}" destId="{B064AE7C-EE90-42FD-AB18-6E10BCD30216}" srcOrd="4" destOrd="0" presId="urn:microsoft.com/office/officeart/2005/8/layout/chevron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036E7AD-A8EF-447C-9A05-D5F9C87C3AC1}" type="doc">
      <dgm:prSet loTypeId="urn:microsoft.com/office/officeart/2005/8/layout/arrow2" loCatId="process" qsTypeId="urn:microsoft.com/office/officeart/2005/8/quickstyle/simple1" qsCatId="simple" csTypeId="urn:microsoft.com/office/officeart/2005/8/colors/accent1_2" csCatId="accent1" phldr="1"/>
      <dgm:spPr/>
    </dgm:pt>
    <dgm:pt modelId="{858B9120-0545-49A8-8B53-99592E09ABF3}">
      <dgm:prSet phldrT="[Text]"/>
      <dgm:spPr/>
      <dgm:t>
        <a:bodyPr/>
        <a:lstStyle/>
        <a:p>
          <a:r>
            <a:rPr lang="en-US" dirty="0"/>
            <a:t>Divine right of </a:t>
          </a:r>
        </a:p>
        <a:p>
          <a:r>
            <a:rPr lang="en-US" dirty="0"/>
            <a:t>Kings</a:t>
          </a:r>
        </a:p>
      </dgm:t>
    </dgm:pt>
    <dgm:pt modelId="{EE147D61-097B-4F5C-8824-C842DA26E1BD}" type="parTrans" cxnId="{8DA533BF-DF1E-47A6-A79C-D1D4F41BF137}">
      <dgm:prSet/>
      <dgm:spPr/>
      <dgm:t>
        <a:bodyPr/>
        <a:lstStyle/>
        <a:p>
          <a:endParaRPr lang="en-US"/>
        </a:p>
      </dgm:t>
    </dgm:pt>
    <dgm:pt modelId="{026BE2A6-2664-4C7B-B8A1-9AE1CCB7433E}" type="sibTrans" cxnId="{8DA533BF-DF1E-47A6-A79C-D1D4F41BF137}">
      <dgm:prSet/>
      <dgm:spPr/>
      <dgm:t>
        <a:bodyPr/>
        <a:lstStyle/>
        <a:p>
          <a:endParaRPr lang="en-US"/>
        </a:p>
      </dgm:t>
    </dgm:pt>
    <dgm:pt modelId="{A60B2BAF-FBE0-47E1-90E0-A2B0B9CB4BCB}">
      <dgm:prSet phldrT="[Text]"/>
      <dgm:spPr/>
      <dgm:t>
        <a:bodyPr/>
        <a:lstStyle/>
        <a:p>
          <a:r>
            <a:rPr lang="en-US" dirty="0"/>
            <a:t>1</a:t>
          </a:r>
          <a:r>
            <a:rPr lang="en-US" baseline="30000" dirty="0"/>
            <a:t>st</a:t>
          </a:r>
          <a:r>
            <a:rPr lang="en-US" dirty="0"/>
            <a:t> Generation – civil and political rights; meant to protect the individual against state interference</a:t>
          </a:r>
        </a:p>
      </dgm:t>
    </dgm:pt>
    <dgm:pt modelId="{F62F4CF0-16F6-4295-A25D-0729AA88C551}" type="parTrans" cxnId="{EF639763-764D-4967-8AFC-55D4B356ED07}">
      <dgm:prSet/>
      <dgm:spPr/>
      <dgm:t>
        <a:bodyPr/>
        <a:lstStyle/>
        <a:p>
          <a:endParaRPr lang="en-US"/>
        </a:p>
      </dgm:t>
    </dgm:pt>
    <dgm:pt modelId="{2FE6AD30-35BA-4BC3-B26F-AA33929E992F}" type="sibTrans" cxnId="{EF639763-764D-4967-8AFC-55D4B356ED07}">
      <dgm:prSet/>
      <dgm:spPr/>
      <dgm:t>
        <a:bodyPr/>
        <a:lstStyle/>
        <a:p>
          <a:endParaRPr lang="en-US"/>
        </a:p>
      </dgm:t>
    </dgm:pt>
    <dgm:pt modelId="{5D1CBD22-8242-4C66-B1AE-D6DF3BCDBD79}">
      <dgm:prSet phldrT="[Text]"/>
      <dgm:spPr/>
      <dgm:t>
        <a:bodyPr/>
        <a:lstStyle/>
        <a:p>
          <a:r>
            <a:rPr lang="en-US" dirty="0"/>
            <a:t>2</a:t>
          </a:r>
          <a:r>
            <a:rPr lang="en-US" baseline="30000" dirty="0"/>
            <a:t>nd</a:t>
          </a:r>
          <a:r>
            <a:rPr lang="en-US" dirty="0"/>
            <a:t> Generation – Economic, Social and Cultural Rights as a response to mass poverty and inequality</a:t>
          </a:r>
        </a:p>
      </dgm:t>
    </dgm:pt>
    <dgm:pt modelId="{BE7D120F-5F75-4054-8651-A23743E68875}" type="parTrans" cxnId="{95D05340-9FE4-410A-9C79-3E499B99E4B0}">
      <dgm:prSet/>
      <dgm:spPr/>
      <dgm:t>
        <a:bodyPr/>
        <a:lstStyle/>
        <a:p>
          <a:endParaRPr lang="en-US"/>
        </a:p>
      </dgm:t>
    </dgm:pt>
    <dgm:pt modelId="{0A559682-607D-4626-866F-4166748F0262}" type="sibTrans" cxnId="{95D05340-9FE4-410A-9C79-3E499B99E4B0}">
      <dgm:prSet/>
      <dgm:spPr/>
      <dgm:t>
        <a:bodyPr/>
        <a:lstStyle/>
        <a:p>
          <a:endParaRPr lang="en-US"/>
        </a:p>
      </dgm:t>
    </dgm:pt>
    <dgm:pt modelId="{98FEE7EA-F78C-48AB-801D-19C115F277DE}">
      <dgm:prSet phldrT="[Text]" custT="1"/>
      <dgm:spPr/>
      <dgm:t>
        <a:bodyPr/>
        <a:lstStyle/>
        <a:p>
          <a:r>
            <a:rPr lang="en-US" sz="2400" b="1" dirty="0"/>
            <a:t>3</a:t>
          </a:r>
          <a:r>
            <a:rPr lang="en-US" sz="2400" b="1" baseline="30000" dirty="0"/>
            <a:t>rd</a:t>
          </a:r>
          <a:r>
            <a:rPr lang="en-US" sz="2400" b="1" dirty="0"/>
            <a:t> Generation – Right to Development (1986); Right to Self-Determination; Rights of solidarity</a:t>
          </a:r>
        </a:p>
      </dgm:t>
    </dgm:pt>
    <dgm:pt modelId="{62F4210A-9261-4116-9E1E-D71D41B9B61C}" type="parTrans" cxnId="{34DB54DC-F060-4FE0-A505-0FA258B6763E}">
      <dgm:prSet/>
      <dgm:spPr/>
      <dgm:t>
        <a:bodyPr/>
        <a:lstStyle/>
        <a:p>
          <a:endParaRPr lang="en-US"/>
        </a:p>
      </dgm:t>
    </dgm:pt>
    <dgm:pt modelId="{72FAB5AC-E824-4EDD-BAE4-E4048BEE4DE2}" type="sibTrans" cxnId="{34DB54DC-F060-4FE0-A505-0FA258B6763E}">
      <dgm:prSet/>
      <dgm:spPr/>
      <dgm:t>
        <a:bodyPr/>
        <a:lstStyle/>
        <a:p>
          <a:endParaRPr lang="en-US"/>
        </a:p>
      </dgm:t>
    </dgm:pt>
    <dgm:pt modelId="{8969EB33-3CA1-4BCE-86E0-A27E753FFD4A}" type="pres">
      <dgm:prSet presAssocID="{9036E7AD-A8EF-447C-9A05-D5F9C87C3AC1}" presName="arrowDiagram" presStyleCnt="0">
        <dgm:presLayoutVars>
          <dgm:chMax val="5"/>
          <dgm:dir/>
          <dgm:resizeHandles val="exact"/>
        </dgm:presLayoutVars>
      </dgm:prSet>
      <dgm:spPr/>
    </dgm:pt>
    <dgm:pt modelId="{F43C0FE3-3CEE-45A9-BE5C-353E2E602803}" type="pres">
      <dgm:prSet presAssocID="{9036E7AD-A8EF-447C-9A05-D5F9C87C3AC1}" presName="arrow" presStyleLbl="bgShp" presStyleIdx="0" presStyleCnt="1"/>
      <dgm:spPr/>
    </dgm:pt>
    <dgm:pt modelId="{C272BADE-045D-4E1C-AC7B-1CE2228E42D5}" type="pres">
      <dgm:prSet presAssocID="{9036E7AD-A8EF-447C-9A05-D5F9C87C3AC1}" presName="arrowDiagram4" presStyleCnt="0"/>
      <dgm:spPr/>
    </dgm:pt>
    <dgm:pt modelId="{2463409E-36E9-4D7B-BECE-41A723166D9F}" type="pres">
      <dgm:prSet presAssocID="{858B9120-0545-49A8-8B53-99592E09ABF3}" presName="bullet4a" presStyleLbl="node1" presStyleIdx="0" presStyleCnt="4"/>
      <dgm:spPr/>
    </dgm:pt>
    <dgm:pt modelId="{76F31CB0-EA47-42AB-8CDF-D5BAEA4397D9}" type="pres">
      <dgm:prSet presAssocID="{858B9120-0545-49A8-8B53-99592E09ABF3}" presName="textBox4a" presStyleLbl="revTx" presStyleIdx="0" presStyleCnt="4" custScaleX="141149" custScaleY="86834" custLinFactNeighborX="7231">
        <dgm:presLayoutVars>
          <dgm:bulletEnabled val="1"/>
        </dgm:presLayoutVars>
      </dgm:prSet>
      <dgm:spPr/>
    </dgm:pt>
    <dgm:pt modelId="{1D8EDA33-411F-417A-B35D-B0D23BC5D7D6}" type="pres">
      <dgm:prSet presAssocID="{A60B2BAF-FBE0-47E1-90E0-A2B0B9CB4BCB}" presName="bullet4b" presStyleLbl="node1" presStyleIdx="1" presStyleCnt="4"/>
      <dgm:spPr/>
    </dgm:pt>
    <dgm:pt modelId="{C420AC69-197C-4870-BF73-61CC620C43CE}" type="pres">
      <dgm:prSet presAssocID="{A60B2BAF-FBE0-47E1-90E0-A2B0B9CB4BCB}" presName="textBox4b" presStyleLbl="revTx" presStyleIdx="1" presStyleCnt="4" custScaleX="99100" custScaleY="57922" custLinFactNeighborX="5250" custLinFactNeighborY="-29574">
        <dgm:presLayoutVars>
          <dgm:bulletEnabled val="1"/>
        </dgm:presLayoutVars>
      </dgm:prSet>
      <dgm:spPr/>
    </dgm:pt>
    <dgm:pt modelId="{0F629BE9-3B73-4288-A1A0-F5A53466BE8B}" type="pres">
      <dgm:prSet presAssocID="{5D1CBD22-8242-4C66-B1AE-D6DF3BCDBD79}" presName="bullet4c" presStyleLbl="node1" presStyleIdx="2" presStyleCnt="4"/>
      <dgm:spPr/>
    </dgm:pt>
    <dgm:pt modelId="{8A26E0DF-B038-44B3-8CA6-936361891C66}" type="pres">
      <dgm:prSet presAssocID="{5D1CBD22-8242-4C66-B1AE-D6DF3BCDBD79}" presName="textBox4c" presStyleLbl="revTx" presStyleIdx="2" presStyleCnt="4" custScaleX="114924" custLinFactNeighborX="6500" custLinFactNeighborY="12114">
        <dgm:presLayoutVars>
          <dgm:bulletEnabled val="1"/>
        </dgm:presLayoutVars>
      </dgm:prSet>
      <dgm:spPr/>
    </dgm:pt>
    <dgm:pt modelId="{B1F25F90-9B07-41DE-8906-D65A413FB849}" type="pres">
      <dgm:prSet presAssocID="{98FEE7EA-F78C-48AB-801D-19C115F277DE}" presName="bullet4d" presStyleLbl="node1" presStyleIdx="3" presStyleCnt="4"/>
      <dgm:spPr/>
    </dgm:pt>
    <dgm:pt modelId="{C03AB4EE-3F6D-47D3-83E2-B2CACF1A53C5}" type="pres">
      <dgm:prSet presAssocID="{98FEE7EA-F78C-48AB-801D-19C115F277DE}" presName="textBox4d" presStyleLbl="revTx" presStyleIdx="3" presStyleCnt="4" custScaleX="140382" custScaleY="94214" custLinFactNeighborX="23780" custLinFactNeighborY="-9719">
        <dgm:presLayoutVars>
          <dgm:bulletEnabled val="1"/>
        </dgm:presLayoutVars>
      </dgm:prSet>
      <dgm:spPr/>
    </dgm:pt>
  </dgm:ptLst>
  <dgm:cxnLst>
    <dgm:cxn modelId="{C34ED62C-3259-4A88-844C-49C07EBFD2DE}" type="presOf" srcId="{9036E7AD-A8EF-447C-9A05-D5F9C87C3AC1}" destId="{8969EB33-3CA1-4BCE-86E0-A27E753FFD4A}" srcOrd="0" destOrd="0" presId="urn:microsoft.com/office/officeart/2005/8/layout/arrow2"/>
    <dgm:cxn modelId="{95D05340-9FE4-410A-9C79-3E499B99E4B0}" srcId="{9036E7AD-A8EF-447C-9A05-D5F9C87C3AC1}" destId="{5D1CBD22-8242-4C66-B1AE-D6DF3BCDBD79}" srcOrd="2" destOrd="0" parTransId="{BE7D120F-5F75-4054-8651-A23743E68875}" sibTransId="{0A559682-607D-4626-866F-4166748F0262}"/>
    <dgm:cxn modelId="{E0E2135B-BE1B-4F81-B004-9DD76F1CF28A}" type="presOf" srcId="{5D1CBD22-8242-4C66-B1AE-D6DF3BCDBD79}" destId="{8A26E0DF-B038-44B3-8CA6-936361891C66}" srcOrd="0" destOrd="0" presId="urn:microsoft.com/office/officeart/2005/8/layout/arrow2"/>
    <dgm:cxn modelId="{AC1FC85E-DE63-46D3-90AF-693A8B2510C4}" type="presOf" srcId="{A60B2BAF-FBE0-47E1-90E0-A2B0B9CB4BCB}" destId="{C420AC69-197C-4870-BF73-61CC620C43CE}" srcOrd="0" destOrd="0" presId="urn:microsoft.com/office/officeart/2005/8/layout/arrow2"/>
    <dgm:cxn modelId="{EF639763-764D-4967-8AFC-55D4B356ED07}" srcId="{9036E7AD-A8EF-447C-9A05-D5F9C87C3AC1}" destId="{A60B2BAF-FBE0-47E1-90E0-A2B0B9CB4BCB}" srcOrd="1" destOrd="0" parTransId="{F62F4CF0-16F6-4295-A25D-0729AA88C551}" sibTransId="{2FE6AD30-35BA-4BC3-B26F-AA33929E992F}"/>
    <dgm:cxn modelId="{020B6768-1F55-401E-87D9-82B828D89E84}" type="presOf" srcId="{858B9120-0545-49A8-8B53-99592E09ABF3}" destId="{76F31CB0-EA47-42AB-8CDF-D5BAEA4397D9}" srcOrd="0" destOrd="0" presId="urn:microsoft.com/office/officeart/2005/8/layout/arrow2"/>
    <dgm:cxn modelId="{41363F77-637E-4565-8FD5-A2AD8CF9FDEA}" type="presOf" srcId="{98FEE7EA-F78C-48AB-801D-19C115F277DE}" destId="{C03AB4EE-3F6D-47D3-83E2-B2CACF1A53C5}" srcOrd="0" destOrd="0" presId="urn:microsoft.com/office/officeart/2005/8/layout/arrow2"/>
    <dgm:cxn modelId="{8DA533BF-DF1E-47A6-A79C-D1D4F41BF137}" srcId="{9036E7AD-A8EF-447C-9A05-D5F9C87C3AC1}" destId="{858B9120-0545-49A8-8B53-99592E09ABF3}" srcOrd="0" destOrd="0" parTransId="{EE147D61-097B-4F5C-8824-C842DA26E1BD}" sibTransId="{026BE2A6-2664-4C7B-B8A1-9AE1CCB7433E}"/>
    <dgm:cxn modelId="{34DB54DC-F060-4FE0-A505-0FA258B6763E}" srcId="{9036E7AD-A8EF-447C-9A05-D5F9C87C3AC1}" destId="{98FEE7EA-F78C-48AB-801D-19C115F277DE}" srcOrd="3" destOrd="0" parTransId="{62F4210A-9261-4116-9E1E-D71D41B9B61C}" sibTransId="{72FAB5AC-E824-4EDD-BAE4-E4048BEE4DE2}"/>
    <dgm:cxn modelId="{06C8BB2B-3FC6-43DF-B8ED-ED54805C56F4}" type="presParOf" srcId="{8969EB33-3CA1-4BCE-86E0-A27E753FFD4A}" destId="{F43C0FE3-3CEE-45A9-BE5C-353E2E602803}" srcOrd="0" destOrd="0" presId="urn:microsoft.com/office/officeart/2005/8/layout/arrow2"/>
    <dgm:cxn modelId="{EFF0B8D8-3943-491D-B819-0B647290FF72}" type="presParOf" srcId="{8969EB33-3CA1-4BCE-86E0-A27E753FFD4A}" destId="{C272BADE-045D-4E1C-AC7B-1CE2228E42D5}" srcOrd="1" destOrd="0" presId="urn:microsoft.com/office/officeart/2005/8/layout/arrow2"/>
    <dgm:cxn modelId="{670AEA5C-9E28-47E4-8116-330A8A065B85}" type="presParOf" srcId="{C272BADE-045D-4E1C-AC7B-1CE2228E42D5}" destId="{2463409E-36E9-4D7B-BECE-41A723166D9F}" srcOrd="0" destOrd="0" presId="urn:microsoft.com/office/officeart/2005/8/layout/arrow2"/>
    <dgm:cxn modelId="{0D88F921-83F7-43E9-856B-B444782F9269}" type="presParOf" srcId="{C272BADE-045D-4E1C-AC7B-1CE2228E42D5}" destId="{76F31CB0-EA47-42AB-8CDF-D5BAEA4397D9}" srcOrd="1" destOrd="0" presId="urn:microsoft.com/office/officeart/2005/8/layout/arrow2"/>
    <dgm:cxn modelId="{2F21D972-752F-4987-8DB5-30A9F6C5F011}" type="presParOf" srcId="{C272BADE-045D-4E1C-AC7B-1CE2228E42D5}" destId="{1D8EDA33-411F-417A-B35D-B0D23BC5D7D6}" srcOrd="2" destOrd="0" presId="urn:microsoft.com/office/officeart/2005/8/layout/arrow2"/>
    <dgm:cxn modelId="{EA8E934C-61D6-453A-B7D6-E4DC521C49CE}" type="presParOf" srcId="{C272BADE-045D-4E1C-AC7B-1CE2228E42D5}" destId="{C420AC69-197C-4870-BF73-61CC620C43CE}" srcOrd="3" destOrd="0" presId="urn:microsoft.com/office/officeart/2005/8/layout/arrow2"/>
    <dgm:cxn modelId="{2AEDBE7A-7953-48EB-B00B-43AB2639FC2C}" type="presParOf" srcId="{C272BADE-045D-4E1C-AC7B-1CE2228E42D5}" destId="{0F629BE9-3B73-4288-A1A0-F5A53466BE8B}" srcOrd="4" destOrd="0" presId="urn:microsoft.com/office/officeart/2005/8/layout/arrow2"/>
    <dgm:cxn modelId="{2FAAC925-D5A5-46F2-960E-1FC52166EF3B}" type="presParOf" srcId="{C272BADE-045D-4E1C-AC7B-1CE2228E42D5}" destId="{8A26E0DF-B038-44B3-8CA6-936361891C66}" srcOrd="5" destOrd="0" presId="urn:microsoft.com/office/officeart/2005/8/layout/arrow2"/>
    <dgm:cxn modelId="{B71312E1-F3F5-49D9-AE6C-4ECFE6D7709E}" type="presParOf" srcId="{C272BADE-045D-4E1C-AC7B-1CE2228E42D5}" destId="{B1F25F90-9B07-41DE-8906-D65A413FB849}" srcOrd="6" destOrd="0" presId="urn:microsoft.com/office/officeart/2005/8/layout/arrow2"/>
    <dgm:cxn modelId="{D2614403-318E-4B41-8A12-28DF83637CA9}" type="presParOf" srcId="{C272BADE-045D-4E1C-AC7B-1CE2228E42D5}" destId="{C03AB4EE-3F6D-47D3-83E2-B2CACF1A53C5}" srcOrd="7"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3C0FE3-3CEE-45A9-BE5C-353E2E602803}">
      <dsp:nvSpPr>
        <dsp:cNvPr id="0" name=""/>
        <dsp:cNvSpPr/>
      </dsp:nvSpPr>
      <dsp:spPr>
        <a:xfrm>
          <a:off x="249963" y="0"/>
          <a:ext cx="7729673" cy="4831046"/>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63409E-36E9-4D7B-BECE-41A723166D9F}">
      <dsp:nvSpPr>
        <dsp:cNvPr id="0" name=""/>
        <dsp:cNvSpPr/>
      </dsp:nvSpPr>
      <dsp:spPr>
        <a:xfrm>
          <a:off x="1011336" y="3592365"/>
          <a:ext cx="177782" cy="17778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F31CB0-EA47-42AB-8CDF-D5BAEA4397D9}">
      <dsp:nvSpPr>
        <dsp:cNvPr id="0" name=""/>
        <dsp:cNvSpPr/>
      </dsp:nvSpPr>
      <dsp:spPr>
        <a:xfrm>
          <a:off x="923856" y="3756947"/>
          <a:ext cx="1865671" cy="998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203" tIns="0" rIns="0" bIns="0" numCol="1" spcCol="1270" anchor="t" anchorCtr="0">
          <a:noAutofit/>
        </a:bodyPr>
        <a:lstStyle/>
        <a:p>
          <a:pPr marL="0" lvl="0" indent="0" algn="l" defTabSz="666750">
            <a:lnSpc>
              <a:spcPct val="90000"/>
            </a:lnSpc>
            <a:spcBef>
              <a:spcPct val="0"/>
            </a:spcBef>
            <a:spcAft>
              <a:spcPct val="35000"/>
            </a:spcAft>
            <a:buNone/>
          </a:pPr>
          <a:r>
            <a:rPr lang="en-US" sz="1500" kern="1200" dirty="0"/>
            <a:t>Divine right of </a:t>
          </a:r>
        </a:p>
        <a:p>
          <a:pPr marL="0" lvl="0" indent="0" algn="l" defTabSz="666750">
            <a:lnSpc>
              <a:spcPct val="90000"/>
            </a:lnSpc>
            <a:spcBef>
              <a:spcPct val="0"/>
            </a:spcBef>
            <a:spcAft>
              <a:spcPct val="35000"/>
            </a:spcAft>
            <a:buNone/>
          </a:pPr>
          <a:r>
            <a:rPr lang="en-US" sz="1500" kern="1200" dirty="0"/>
            <a:t>Kings</a:t>
          </a:r>
        </a:p>
      </dsp:txBody>
      <dsp:txXfrm>
        <a:off x="923856" y="3756947"/>
        <a:ext cx="1865671" cy="998407"/>
      </dsp:txXfrm>
    </dsp:sp>
    <dsp:sp modelId="{1D8EDA33-411F-417A-B35D-B0D23BC5D7D6}">
      <dsp:nvSpPr>
        <dsp:cNvPr id="0" name=""/>
        <dsp:cNvSpPr/>
      </dsp:nvSpPr>
      <dsp:spPr>
        <a:xfrm>
          <a:off x="2267408" y="2468664"/>
          <a:ext cx="309186" cy="30918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20AC69-197C-4870-BF73-61CC620C43CE}">
      <dsp:nvSpPr>
        <dsp:cNvPr id="0" name=""/>
        <dsp:cNvSpPr/>
      </dsp:nvSpPr>
      <dsp:spPr>
        <a:xfrm>
          <a:off x="2514525" y="2434823"/>
          <a:ext cx="1608622" cy="1278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2" tIns="0" rIns="0" bIns="0" numCol="1" spcCol="1270" anchor="t" anchorCtr="0">
          <a:noAutofit/>
        </a:bodyPr>
        <a:lstStyle/>
        <a:p>
          <a:pPr marL="0" lvl="0" indent="0" algn="l" defTabSz="666750">
            <a:lnSpc>
              <a:spcPct val="90000"/>
            </a:lnSpc>
            <a:spcBef>
              <a:spcPct val="0"/>
            </a:spcBef>
            <a:spcAft>
              <a:spcPct val="35000"/>
            </a:spcAft>
            <a:buNone/>
          </a:pPr>
          <a:r>
            <a:rPr lang="en-US" sz="1500" kern="1200" dirty="0"/>
            <a:t>1</a:t>
          </a:r>
          <a:r>
            <a:rPr lang="en-US" sz="1500" kern="1200" baseline="30000" dirty="0"/>
            <a:t>st</a:t>
          </a:r>
          <a:r>
            <a:rPr lang="en-US" sz="1500" kern="1200" dirty="0"/>
            <a:t> Generation – civil and political rights; meant to protect the individual against state interference</a:t>
          </a:r>
        </a:p>
      </dsp:txBody>
      <dsp:txXfrm>
        <a:off x="2514525" y="2434823"/>
        <a:ext cx="1608622" cy="1278794"/>
      </dsp:txXfrm>
    </dsp:sp>
    <dsp:sp modelId="{0F629BE9-3B73-4288-A1A0-F5A53466BE8B}">
      <dsp:nvSpPr>
        <dsp:cNvPr id="0" name=""/>
        <dsp:cNvSpPr/>
      </dsp:nvSpPr>
      <dsp:spPr>
        <a:xfrm>
          <a:off x="3871315" y="1640623"/>
          <a:ext cx="409672" cy="40967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26E0DF-B038-44B3-8CA6-936361891C66}">
      <dsp:nvSpPr>
        <dsp:cNvPr id="0" name=""/>
        <dsp:cNvSpPr/>
      </dsp:nvSpPr>
      <dsp:spPr>
        <a:xfrm>
          <a:off x="4060536" y="1845459"/>
          <a:ext cx="1865482" cy="2985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7077" tIns="0" rIns="0" bIns="0" numCol="1" spcCol="1270" anchor="t" anchorCtr="0">
          <a:noAutofit/>
        </a:bodyPr>
        <a:lstStyle/>
        <a:p>
          <a:pPr marL="0" lvl="0" indent="0" algn="l" defTabSz="666750">
            <a:lnSpc>
              <a:spcPct val="90000"/>
            </a:lnSpc>
            <a:spcBef>
              <a:spcPct val="0"/>
            </a:spcBef>
            <a:spcAft>
              <a:spcPct val="35000"/>
            </a:spcAft>
            <a:buNone/>
          </a:pPr>
          <a:r>
            <a:rPr lang="en-US" sz="1500" kern="1200" dirty="0"/>
            <a:t>2</a:t>
          </a:r>
          <a:r>
            <a:rPr lang="en-US" sz="1500" kern="1200" baseline="30000" dirty="0"/>
            <a:t>nd</a:t>
          </a:r>
          <a:r>
            <a:rPr lang="en-US" sz="1500" kern="1200" dirty="0"/>
            <a:t> Generation – Economic, Social and Cultural Rights as a response to mass poverty and inequality</a:t>
          </a:r>
        </a:p>
      </dsp:txBody>
      <dsp:txXfrm>
        <a:off x="4060536" y="1845459"/>
        <a:ext cx="1865482" cy="2985586"/>
      </dsp:txXfrm>
    </dsp:sp>
    <dsp:sp modelId="{B1F25F90-9B07-41DE-8906-D65A413FB849}">
      <dsp:nvSpPr>
        <dsp:cNvPr id="0" name=""/>
        <dsp:cNvSpPr/>
      </dsp:nvSpPr>
      <dsp:spPr>
        <a:xfrm>
          <a:off x="5618221" y="1092782"/>
          <a:ext cx="548806" cy="54880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3AB4EE-3F6D-47D3-83E2-B2CACF1A53C5}">
      <dsp:nvSpPr>
        <dsp:cNvPr id="0" name=""/>
        <dsp:cNvSpPr/>
      </dsp:nvSpPr>
      <dsp:spPr>
        <a:xfrm>
          <a:off x="5811917" y="1623615"/>
          <a:ext cx="2171494" cy="1931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0801" tIns="0" rIns="0" bIns="0" numCol="1" spcCol="1270" anchor="t" anchorCtr="0">
          <a:noAutofit/>
        </a:bodyPr>
        <a:lstStyle/>
        <a:p>
          <a:pPr marL="0" lvl="0" indent="0" algn="l" defTabSz="666750">
            <a:lnSpc>
              <a:spcPct val="90000"/>
            </a:lnSpc>
            <a:spcBef>
              <a:spcPct val="0"/>
            </a:spcBef>
            <a:spcAft>
              <a:spcPct val="35000"/>
            </a:spcAft>
            <a:buNone/>
          </a:pPr>
          <a:r>
            <a:rPr lang="en-US" sz="1500" kern="1200" dirty="0"/>
            <a:t>3</a:t>
          </a:r>
          <a:r>
            <a:rPr lang="en-US" sz="1500" kern="1200" baseline="30000" dirty="0"/>
            <a:t>rd</a:t>
          </a:r>
          <a:r>
            <a:rPr lang="en-US" sz="1500" kern="1200" dirty="0"/>
            <a:t> Generation – Right to Development (1986); Right to Self-Determination; Rights of solidarity</a:t>
          </a:r>
        </a:p>
      </dsp:txBody>
      <dsp:txXfrm>
        <a:off x="5811917" y="1623615"/>
        <a:ext cx="2171494" cy="193165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085516-7CDB-4EA9-AC50-53AB12C04381}">
      <dsp:nvSpPr>
        <dsp:cNvPr id="0" name=""/>
        <dsp:cNvSpPr/>
      </dsp:nvSpPr>
      <dsp:spPr>
        <a:xfrm>
          <a:off x="0" y="0"/>
          <a:ext cx="2462560" cy="85301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people’s struggles vs. feudal autocracy (BDR)</a:t>
          </a:r>
        </a:p>
      </dsp:txBody>
      <dsp:txXfrm>
        <a:off x="426510" y="0"/>
        <a:ext cx="1609541" cy="853019"/>
      </dsp:txXfrm>
    </dsp:sp>
    <dsp:sp modelId="{DA84F699-FFF9-4D06-920D-99BB2313976C}">
      <dsp:nvSpPr>
        <dsp:cNvPr id="0" name=""/>
        <dsp:cNvSpPr/>
      </dsp:nvSpPr>
      <dsp:spPr>
        <a:xfrm>
          <a:off x="2218325" y="0"/>
          <a:ext cx="2462560" cy="85301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working class struggles vs. capitalist exploitation</a:t>
          </a:r>
        </a:p>
      </dsp:txBody>
      <dsp:txXfrm>
        <a:off x="2644835" y="0"/>
        <a:ext cx="1609541" cy="853019"/>
      </dsp:txXfrm>
    </dsp:sp>
    <dsp:sp modelId="{B064AE7C-EE90-42FD-AB18-6E10BCD30216}">
      <dsp:nvSpPr>
        <dsp:cNvPr id="0" name=""/>
        <dsp:cNvSpPr/>
      </dsp:nvSpPr>
      <dsp:spPr>
        <a:xfrm>
          <a:off x="4434630" y="0"/>
          <a:ext cx="2462560" cy="85301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National liberation and anti-colonial struggles </a:t>
          </a:r>
        </a:p>
      </dsp:txBody>
      <dsp:txXfrm>
        <a:off x="4861140" y="0"/>
        <a:ext cx="1609541" cy="8530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085516-7CDB-4EA9-AC50-53AB12C04381}">
      <dsp:nvSpPr>
        <dsp:cNvPr id="0" name=""/>
        <dsp:cNvSpPr/>
      </dsp:nvSpPr>
      <dsp:spPr>
        <a:xfrm>
          <a:off x="0" y="0"/>
          <a:ext cx="2462560" cy="85301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people’s struggles vs. feudal autocracy (BDR)</a:t>
          </a:r>
        </a:p>
      </dsp:txBody>
      <dsp:txXfrm>
        <a:off x="426510" y="0"/>
        <a:ext cx="1609541" cy="853019"/>
      </dsp:txXfrm>
    </dsp:sp>
    <dsp:sp modelId="{DA84F699-FFF9-4D06-920D-99BB2313976C}">
      <dsp:nvSpPr>
        <dsp:cNvPr id="0" name=""/>
        <dsp:cNvSpPr/>
      </dsp:nvSpPr>
      <dsp:spPr>
        <a:xfrm>
          <a:off x="2218325" y="0"/>
          <a:ext cx="2462560" cy="85301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working class struggles vs. capitalist exploitation</a:t>
          </a:r>
        </a:p>
      </dsp:txBody>
      <dsp:txXfrm>
        <a:off x="2644835" y="0"/>
        <a:ext cx="1609541" cy="853019"/>
      </dsp:txXfrm>
    </dsp:sp>
    <dsp:sp modelId="{B064AE7C-EE90-42FD-AB18-6E10BCD30216}">
      <dsp:nvSpPr>
        <dsp:cNvPr id="0" name=""/>
        <dsp:cNvSpPr/>
      </dsp:nvSpPr>
      <dsp:spPr>
        <a:xfrm>
          <a:off x="4434630" y="0"/>
          <a:ext cx="2462560" cy="85301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National liberation and anti-colonial struggles </a:t>
          </a:r>
        </a:p>
      </dsp:txBody>
      <dsp:txXfrm>
        <a:off x="4861140" y="0"/>
        <a:ext cx="1609541" cy="8530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3C0FE3-3CEE-45A9-BE5C-353E2E602803}">
      <dsp:nvSpPr>
        <dsp:cNvPr id="0" name=""/>
        <dsp:cNvSpPr/>
      </dsp:nvSpPr>
      <dsp:spPr>
        <a:xfrm>
          <a:off x="249963" y="0"/>
          <a:ext cx="7729673" cy="4831046"/>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EB7F2D-776D-BB4E-A863-5BDE409FC0C1}">
      <dsp:nvSpPr>
        <dsp:cNvPr id="0" name=""/>
        <dsp:cNvSpPr/>
      </dsp:nvSpPr>
      <dsp:spPr>
        <a:xfrm>
          <a:off x="1819674" y="3841093"/>
          <a:ext cx="571995" cy="57199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090F5A-C28B-EE49-A55A-19546C711EEE}">
      <dsp:nvSpPr>
        <dsp:cNvPr id="0" name=""/>
        <dsp:cNvSpPr/>
      </dsp:nvSpPr>
      <dsp:spPr>
        <a:xfrm>
          <a:off x="2451621" y="3783521"/>
          <a:ext cx="4960038" cy="737449"/>
        </a:xfrm>
        <a:prstGeom prst="round2Diag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3089" bIns="0" numCol="1" spcCol="1270" anchor="t" anchorCtr="0">
          <a:noAutofit/>
        </a:bodyPr>
        <a:lstStyle/>
        <a:p>
          <a:pPr marL="0" lvl="0" indent="0" algn="r" defTabSz="1955800">
            <a:lnSpc>
              <a:spcPct val="90000"/>
            </a:lnSpc>
            <a:spcBef>
              <a:spcPct val="0"/>
            </a:spcBef>
            <a:spcAft>
              <a:spcPct val="35000"/>
            </a:spcAft>
            <a:buNone/>
          </a:pPr>
          <a:r>
            <a:rPr lang="en-US" sz="4400" kern="1200" dirty="0"/>
            <a:t>Divine right of Kings</a:t>
          </a:r>
        </a:p>
      </dsp:txBody>
      <dsp:txXfrm>
        <a:off x="2487620" y="3819520"/>
        <a:ext cx="4888040" cy="66545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085516-7CDB-4EA9-AC50-53AB12C04381}">
      <dsp:nvSpPr>
        <dsp:cNvPr id="0" name=""/>
        <dsp:cNvSpPr/>
      </dsp:nvSpPr>
      <dsp:spPr>
        <a:xfrm>
          <a:off x="0" y="0"/>
          <a:ext cx="6892474" cy="85301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36005" rIns="36005" bIns="36005" numCol="1" spcCol="1270" anchor="ctr" anchorCtr="0">
          <a:noAutofit/>
        </a:bodyPr>
        <a:lstStyle/>
        <a:p>
          <a:pPr marL="0" lvl="0" indent="0" algn="ctr" defTabSz="1200150">
            <a:lnSpc>
              <a:spcPct val="90000"/>
            </a:lnSpc>
            <a:spcBef>
              <a:spcPct val="0"/>
            </a:spcBef>
            <a:spcAft>
              <a:spcPct val="35000"/>
            </a:spcAft>
            <a:buNone/>
          </a:pPr>
          <a:r>
            <a:rPr lang="en-US" sz="2700" kern="1200" dirty="0"/>
            <a:t>people’s struggles vs. feudal autocracy (BDR)</a:t>
          </a:r>
        </a:p>
      </dsp:txBody>
      <dsp:txXfrm>
        <a:off x="426510" y="0"/>
        <a:ext cx="6039455" cy="8530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3C0FE3-3CEE-45A9-BE5C-353E2E602803}">
      <dsp:nvSpPr>
        <dsp:cNvPr id="0" name=""/>
        <dsp:cNvSpPr/>
      </dsp:nvSpPr>
      <dsp:spPr>
        <a:xfrm>
          <a:off x="5296" y="0"/>
          <a:ext cx="7729673" cy="4831046"/>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5214D6-DB19-914E-A0F7-6BA84A023AD0}">
      <dsp:nvSpPr>
        <dsp:cNvPr id="0" name=""/>
        <dsp:cNvSpPr/>
      </dsp:nvSpPr>
      <dsp:spPr>
        <a:xfrm>
          <a:off x="978252" y="3356204"/>
          <a:ext cx="270538" cy="27053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5D2AD9-B24C-BC4E-8C5C-2FA14319C598}">
      <dsp:nvSpPr>
        <dsp:cNvPr id="0" name=""/>
        <dsp:cNvSpPr/>
      </dsp:nvSpPr>
      <dsp:spPr>
        <a:xfrm>
          <a:off x="1256585" y="3750934"/>
          <a:ext cx="1591468" cy="932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353" tIns="0" rIns="0" bIns="0" numCol="1" spcCol="1270" anchor="t" anchorCtr="0">
          <a:noAutofit/>
        </a:bodyPr>
        <a:lstStyle/>
        <a:p>
          <a:pPr marL="0" lvl="0" indent="0" algn="l" defTabSz="844550">
            <a:lnSpc>
              <a:spcPct val="90000"/>
            </a:lnSpc>
            <a:spcBef>
              <a:spcPct val="0"/>
            </a:spcBef>
            <a:spcAft>
              <a:spcPct val="35000"/>
            </a:spcAft>
            <a:buNone/>
          </a:pPr>
          <a:r>
            <a:rPr lang="en-US" sz="1900" kern="1200" dirty="0"/>
            <a:t>Divine right of </a:t>
          </a:r>
        </a:p>
        <a:p>
          <a:pPr marL="0" lvl="0" indent="0" algn="l" defTabSz="844550">
            <a:lnSpc>
              <a:spcPct val="90000"/>
            </a:lnSpc>
            <a:spcBef>
              <a:spcPct val="0"/>
            </a:spcBef>
            <a:spcAft>
              <a:spcPct val="35000"/>
            </a:spcAft>
            <a:buNone/>
          </a:pPr>
          <a:r>
            <a:rPr lang="en-US" sz="1900" kern="1200" dirty="0"/>
            <a:t>Kings</a:t>
          </a:r>
        </a:p>
      </dsp:txBody>
      <dsp:txXfrm>
        <a:off x="1256585" y="3750934"/>
        <a:ext cx="1591468" cy="932411"/>
      </dsp:txXfrm>
    </dsp:sp>
    <dsp:sp modelId="{C2A44608-322C-B149-B889-BCDEC6D3C557}">
      <dsp:nvSpPr>
        <dsp:cNvPr id="0" name=""/>
        <dsp:cNvSpPr/>
      </dsp:nvSpPr>
      <dsp:spPr>
        <a:xfrm>
          <a:off x="2566238" y="2263180"/>
          <a:ext cx="416971" cy="41108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D232CE-57F6-2845-A4D4-D036C53D9473}">
      <dsp:nvSpPr>
        <dsp:cNvPr id="0" name=""/>
        <dsp:cNvSpPr/>
      </dsp:nvSpPr>
      <dsp:spPr>
        <a:xfrm>
          <a:off x="3055190" y="2917415"/>
          <a:ext cx="4882150" cy="132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5748" tIns="0" rIns="0" bIns="0" numCol="1" spcCol="1270" anchor="t" anchorCtr="0">
          <a:noAutofit/>
        </a:bodyPr>
        <a:lstStyle/>
        <a:p>
          <a:pPr marL="0" lvl="0" indent="0" algn="l" defTabSz="1955800">
            <a:lnSpc>
              <a:spcPct val="90000"/>
            </a:lnSpc>
            <a:spcBef>
              <a:spcPct val="0"/>
            </a:spcBef>
            <a:spcAft>
              <a:spcPct val="35000"/>
            </a:spcAft>
            <a:buNone/>
          </a:pPr>
          <a:r>
            <a:rPr lang="en-US" sz="4400" kern="1200" dirty="0"/>
            <a:t>1</a:t>
          </a:r>
          <a:r>
            <a:rPr lang="en-US" sz="4400" kern="1200" baseline="30000" dirty="0"/>
            <a:t>st</a:t>
          </a:r>
          <a:r>
            <a:rPr lang="en-US" sz="4400" kern="1200" dirty="0"/>
            <a:t> Generation: civil and political rights</a:t>
          </a:r>
        </a:p>
      </dsp:txBody>
      <dsp:txXfrm>
        <a:off x="3055190" y="2917415"/>
        <a:ext cx="4882150" cy="132796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085516-7CDB-4EA9-AC50-53AB12C04381}">
      <dsp:nvSpPr>
        <dsp:cNvPr id="0" name=""/>
        <dsp:cNvSpPr/>
      </dsp:nvSpPr>
      <dsp:spPr>
        <a:xfrm>
          <a:off x="3087" y="0"/>
          <a:ext cx="3624781" cy="85301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dirty="0"/>
            <a:t>people’s struggles vs. feudal autocracy (BDR)</a:t>
          </a:r>
        </a:p>
      </dsp:txBody>
      <dsp:txXfrm>
        <a:off x="429597" y="0"/>
        <a:ext cx="2771762" cy="853019"/>
      </dsp:txXfrm>
    </dsp:sp>
    <dsp:sp modelId="{DA84F699-FFF9-4D06-920D-99BB2313976C}">
      <dsp:nvSpPr>
        <dsp:cNvPr id="0" name=""/>
        <dsp:cNvSpPr/>
      </dsp:nvSpPr>
      <dsp:spPr>
        <a:xfrm>
          <a:off x="3268366" y="0"/>
          <a:ext cx="3624781" cy="85301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dirty="0"/>
            <a:t>working class struggles vs. capitalist exploitation</a:t>
          </a:r>
        </a:p>
      </dsp:txBody>
      <dsp:txXfrm>
        <a:off x="3694876" y="0"/>
        <a:ext cx="2771762" cy="85301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3C0FE3-3CEE-45A9-BE5C-353E2E602803}">
      <dsp:nvSpPr>
        <dsp:cNvPr id="0" name=""/>
        <dsp:cNvSpPr/>
      </dsp:nvSpPr>
      <dsp:spPr>
        <a:xfrm>
          <a:off x="249963" y="0"/>
          <a:ext cx="7729673" cy="4831046"/>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8AB4BF-973E-2D41-8168-BDB6C05BDCF6}">
      <dsp:nvSpPr>
        <dsp:cNvPr id="0" name=""/>
        <dsp:cNvSpPr/>
      </dsp:nvSpPr>
      <dsp:spPr>
        <a:xfrm>
          <a:off x="1231631" y="3334387"/>
          <a:ext cx="200971" cy="20097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589463-5171-6542-95B1-17D5FCE1EE60}">
      <dsp:nvSpPr>
        <dsp:cNvPr id="0" name=""/>
        <dsp:cNvSpPr/>
      </dsp:nvSpPr>
      <dsp:spPr>
        <a:xfrm>
          <a:off x="1373216" y="3847638"/>
          <a:ext cx="1416317" cy="692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491" tIns="0" rIns="0" bIns="0" numCol="1" spcCol="1270" anchor="t" anchorCtr="0">
          <a:noAutofit/>
        </a:bodyPr>
        <a:lstStyle/>
        <a:p>
          <a:pPr marL="0" lvl="0" indent="0" algn="l" defTabSz="755650">
            <a:lnSpc>
              <a:spcPct val="90000"/>
            </a:lnSpc>
            <a:spcBef>
              <a:spcPct val="0"/>
            </a:spcBef>
            <a:spcAft>
              <a:spcPct val="35000"/>
            </a:spcAft>
            <a:buNone/>
          </a:pPr>
          <a:r>
            <a:rPr lang="en-US" sz="1700" kern="1200" dirty="0"/>
            <a:t>Divine right of </a:t>
          </a:r>
        </a:p>
        <a:p>
          <a:pPr marL="0" lvl="0" indent="0" algn="l" defTabSz="755650">
            <a:lnSpc>
              <a:spcPct val="90000"/>
            </a:lnSpc>
            <a:spcBef>
              <a:spcPct val="0"/>
            </a:spcBef>
            <a:spcAft>
              <a:spcPct val="35000"/>
            </a:spcAft>
            <a:buNone/>
          </a:pPr>
          <a:r>
            <a:rPr lang="en-US" sz="1700" kern="1200" dirty="0"/>
            <a:t>Kings</a:t>
          </a:r>
        </a:p>
      </dsp:txBody>
      <dsp:txXfrm>
        <a:off x="1373216" y="3847638"/>
        <a:ext cx="1416317" cy="692585"/>
      </dsp:txXfrm>
    </dsp:sp>
    <dsp:sp modelId="{DF8D765F-AF1B-4E40-9E48-5354CB7686FE}">
      <dsp:nvSpPr>
        <dsp:cNvPr id="0" name=""/>
        <dsp:cNvSpPr/>
      </dsp:nvSpPr>
      <dsp:spPr>
        <a:xfrm>
          <a:off x="2493317" y="2372971"/>
          <a:ext cx="363294" cy="36329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F5474E-21B2-024D-BD7D-CA5BC51EC350}">
      <dsp:nvSpPr>
        <dsp:cNvPr id="0" name=""/>
        <dsp:cNvSpPr/>
      </dsp:nvSpPr>
      <dsp:spPr>
        <a:xfrm>
          <a:off x="2924071" y="2938086"/>
          <a:ext cx="1318657" cy="13414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502" tIns="0" rIns="0" bIns="0" numCol="1" spcCol="1270" anchor="t" anchorCtr="0">
          <a:noAutofit/>
        </a:bodyPr>
        <a:lstStyle/>
        <a:p>
          <a:pPr marL="0" lvl="0" indent="0" algn="l" defTabSz="755650">
            <a:lnSpc>
              <a:spcPct val="90000"/>
            </a:lnSpc>
            <a:spcBef>
              <a:spcPct val="0"/>
            </a:spcBef>
            <a:spcAft>
              <a:spcPct val="35000"/>
            </a:spcAft>
            <a:buNone/>
          </a:pPr>
          <a:r>
            <a:rPr lang="en-US" sz="1700" kern="1200" dirty="0"/>
            <a:t>1</a:t>
          </a:r>
          <a:r>
            <a:rPr lang="en-US" sz="1700" kern="1200" baseline="30000" dirty="0"/>
            <a:t>st</a:t>
          </a:r>
          <a:r>
            <a:rPr lang="en-US" sz="1700" kern="1200" dirty="0"/>
            <a:t> Generation: civil and political rights</a:t>
          </a:r>
        </a:p>
      </dsp:txBody>
      <dsp:txXfrm>
        <a:off x="2924071" y="2938086"/>
        <a:ext cx="1318657" cy="1341481"/>
      </dsp:txXfrm>
    </dsp:sp>
    <dsp:sp modelId="{F3E4A1D1-8114-2F47-BFED-79644D0D17E5}">
      <dsp:nvSpPr>
        <dsp:cNvPr id="0" name=""/>
        <dsp:cNvSpPr/>
      </dsp:nvSpPr>
      <dsp:spPr>
        <a:xfrm>
          <a:off x="3905800" y="1735917"/>
          <a:ext cx="502428" cy="50242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EFCFF1-4261-B546-B6DC-C434B46BF122}">
      <dsp:nvSpPr>
        <dsp:cNvPr id="0" name=""/>
        <dsp:cNvSpPr/>
      </dsp:nvSpPr>
      <dsp:spPr>
        <a:xfrm>
          <a:off x="4364545" y="2263187"/>
          <a:ext cx="3304880" cy="1569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227" tIns="0" rIns="0" bIns="0" numCol="1" spcCol="1270" anchor="t" anchorCtr="0">
          <a:noAutofit/>
        </a:bodyPr>
        <a:lstStyle/>
        <a:p>
          <a:pPr marL="0" lvl="0" indent="0" algn="l" defTabSz="1600200">
            <a:lnSpc>
              <a:spcPct val="90000"/>
            </a:lnSpc>
            <a:spcBef>
              <a:spcPct val="0"/>
            </a:spcBef>
            <a:spcAft>
              <a:spcPct val="35000"/>
            </a:spcAft>
            <a:buNone/>
          </a:pPr>
          <a:r>
            <a:rPr lang="en-US" sz="3600" kern="1200" dirty="0"/>
            <a:t>2</a:t>
          </a:r>
          <a:r>
            <a:rPr lang="en-US" sz="3600" kern="1200" baseline="30000" dirty="0"/>
            <a:t>nd</a:t>
          </a:r>
          <a:r>
            <a:rPr lang="en-US" sz="3600" kern="1200" dirty="0"/>
            <a:t> Generation: Economic, Social and Cultural Rights</a:t>
          </a:r>
        </a:p>
      </dsp:txBody>
      <dsp:txXfrm>
        <a:off x="4364545" y="2263187"/>
        <a:ext cx="3304880" cy="156963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085516-7CDB-4EA9-AC50-53AB12C04381}">
      <dsp:nvSpPr>
        <dsp:cNvPr id="0" name=""/>
        <dsp:cNvSpPr/>
      </dsp:nvSpPr>
      <dsp:spPr>
        <a:xfrm>
          <a:off x="0" y="0"/>
          <a:ext cx="2462560" cy="85301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people’s struggles vs. feudal autocracy (BDR)</a:t>
          </a:r>
        </a:p>
      </dsp:txBody>
      <dsp:txXfrm>
        <a:off x="426510" y="0"/>
        <a:ext cx="1609541" cy="853019"/>
      </dsp:txXfrm>
    </dsp:sp>
    <dsp:sp modelId="{DA84F699-FFF9-4D06-920D-99BB2313976C}">
      <dsp:nvSpPr>
        <dsp:cNvPr id="0" name=""/>
        <dsp:cNvSpPr/>
      </dsp:nvSpPr>
      <dsp:spPr>
        <a:xfrm>
          <a:off x="2218325" y="0"/>
          <a:ext cx="2462560" cy="85301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working class struggles vs. capitalist exploitation</a:t>
          </a:r>
        </a:p>
      </dsp:txBody>
      <dsp:txXfrm>
        <a:off x="2644835" y="0"/>
        <a:ext cx="1609541" cy="853019"/>
      </dsp:txXfrm>
    </dsp:sp>
    <dsp:sp modelId="{B064AE7C-EE90-42FD-AB18-6E10BCD30216}">
      <dsp:nvSpPr>
        <dsp:cNvPr id="0" name=""/>
        <dsp:cNvSpPr/>
      </dsp:nvSpPr>
      <dsp:spPr>
        <a:xfrm>
          <a:off x="4434630" y="0"/>
          <a:ext cx="2462560" cy="85301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National liberation and anti-colonial struggles </a:t>
          </a:r>
        </a:p>
      </dsp:txBody>
      <dsp:txXfrm>
        <a:off x="4861140" y="0"/>
        <a:ext cx="1609541" cy="85301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3C0FE3-3CEE-45A9-BE5C-353E2E602803}">
      <dsp:nvSpPr>
        <dsp:cNvPr id="0" name=""/>
        <dsp:cNvSpPr/>
      </dsp:nvSpPr>
      <dsp:spPr>
        <a:xfrm>
          <a:off x="249963" y="0"/>
          <a:ext cx="7729673" cy="4831046"/>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63409E-36E9-4D7B-BECE-41A723166D9F}">
      <dsp:nvSpPr>
        <dsp:cNvPr id="0" name=""/>
        <dsp:cNvSpPr/>
      </dsp:nvSpPr>
      <dsp:spPr>
        <a:xfrm>
          <a:off x="1011336" y="3592365"/>
          <a:ext cx="177782" cy="17778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F31CB0-EA47-42AB-8CDF-D5BAEA4397D9}">
      <dsp:nvSpPr>
        <dsp:cNvPr id="0" name=""/>
        <dsp:cNvSpPr/>
      </dsp:nvSpPr>
      <dsp:spPr>
        <a:xfrm>
          <a:off x="923856" y="3756947"/>
          <a:ext cx="1865671" cy="998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203" tIns="0" rIns="0" bIns="0" numCol="1" spcCol="1270" anchor="t" anchorCtr="0">
          <a:noAutofit/>
        </a:bodyPr>
        <a:lstStyle/>
        <a:p>
          <a:pPr marL="0" lvl="0" indent="0" algn="l" defTabSz="666750">
            <a:lnSpc>
              <a:spcPct val="90000"/>
            </a:lnSpc>
            <a:spcBef>
              <a:spcPct val="0"/>
            </a:spcBef>
            <a:spcAft>
              <a:spcPct val="35000"/>
            </a:spcAft>
            <a:buNone/>
          </a:pPr>
          <a:r>
            <a:rPr lang="en-US" sz="1500" kern="1200" dirty="0"/>
            <a:t>Divine right of </a:t>
          </a:r>
        </a:p>
        <a:p>
          <a:pPr marL="0" lvl="0" indent="0" algn="l" defTabSz="666750">
            <a:lnSpc>
              <a:spcPct val="90000"/>
            </a:lnSpc>
            <a:spcBef>
              <a:spcPct val="0"/>
            </a:spcBef>
            <a:spcAft>
              <a:spcPct val="35000"/>
            </a:spcAft>
            <a:buNone/>
          </a:pPr>
          <a:r>
            <a:rPr lang="en-US" sz="1500" kern="1200" dirty="0"/>
            <a:t>Kings</a:t>
          </a:r>
        </a:p>
      </dsp:txBody>
      <dsp:txXfrm>
        <a:off x="923856" y="3756947"/>
        <a:ext cx="1865671" cy="998407"/>
      </dsp:txXfrm>
    </dsp:sp>
    <dsp:sp modelId="{1D8EDA33-411F-417A-B35D-B0D23BC5D7D6}">
      <dsp:nvSpPr>
        <dsp:cNvPr id="0" name=""/>
        <dsp:cNvSpPr/>
      </dsp:nvSpPr>
      <dsp:spPr>
        <a:xfrm>
          <a:off x="2267408" y="2468664"/>
          <a:ext cx="309186" cy="30918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20AC69-197C-4870-BF73-61CC620C43CE}">
      <dsp:nvSpPr>
        <dsp:cNvPr id="0" name=""/>
        <dsp:cNvSpPr/>
      </dsp:nvSpPr>
      <dsp:spPr>
        <a:xfrm>
          <a:off x="2514525" y="2434823"/>
          <a:ext cx="1608622" cy="1278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2" tIns="0" rIns="0" bIns="0" numCol="1" spcCol="1270" anchor="t" anchorCtr="0">
          <a:noAutofit/>
        </a:bodyPr>
        <a:lstStyle/>
        <a:p>
          <a:pPr marL="0" lvl="0" indent="0" algn="l" defTabSz="666750">
            <a:lnSpc>
              <a:spcPct val="90000"/>
            </a:lnSpc>
            <a:spcBef>
              <a:spcPct val="0"/>
            </a:spcBef>
            <a:spcAft>
              <a:spcPct val="35000"/>
            </a:spcAft>
            <a:buNone/>
          </a:pPr>
          <a:r>
            <a:rPr lang="en-US" sz="1500" kern="1200" dirty="0"/>
            <a:t>1</a:t>
          </a:r>
          <a:r>
            <a:rPr lang="en-US" sz="1500" kern="1200" baseline="30000" dirty="0"/>
            <a:t>st</a:t>
          </a:r>
          <a:r>
            <a:rPr lang="en-US" sz="1500" kern="1200" dirty="0"/>
            <a:t> Generation – civil and political rights; meant to protect the individual against state interference</a:t>
          </a:r>
        </a:p>
      </dsp:txBody>
      <dsp:txXfrm>
        <a:off x="2514525" y="2434823"/>
        <a:ext cx="1608622" cy="1278794"/>
      </dsp:txXfrm>
    </dsp:sp>
    <dsp:sp modelId="{0F629BE9-3B73-4288-A1A0-F5A53466BE8B}">
      <dsp:nvSpPr>
        <dsp:cNvPr id="0" name=""/>
        <dsp:cNvSpPr/>
      </dsp:nvSpPr>
      <dsp:spPr>
        <a:xfrm>
          <a:off x="3871315" y="1640623"/>
          <a:ext cx="409672" cy="40967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26E0DF-B038-44B3-8CA6-936361891C66}">
      <dsp:nvSpPr>
        <dsp:cNvPr id="0" name=""/>
        <dsp:cNvSpPr/>
      </dsp:nvSpPr>
      <dsp:spPr>
        <a:xfrm>
          <a:off x="4060536" y="1845459"/>
          <a:ext cx="1865482" cy="2985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7077" tIns="0" rIns="0" bIns="0" numCol="1" spcCol="1270" anchor="t" anchorCtr="0">
          <a:noAutofit/>
        </a:bodyPr>
        <a:lstStyle/>
        <a:p>
          <a:pPr marL="0" lvl="0" indent="0" algn="l" defTabSz="666750">
            <a:lnSpc>
              <a:spcPct val="90000"/>
            </a:lnSpc>
            <a:spcBef>
              <a:spcPct val="0"/>
            </a:spcBef>
            <a:spcAft>
              <a:spcPct val="35000"/>
            </a:spcAft>
            <a:buNone/>
          </a:pPr>
          <a:r>
            <a:rPr lang="en-US" sz="1500" kern="1200" dirty="0"/>
            <a:t>2</a:t>
          </a:r>
          <a:r>
            <a:rPr lang="en-US" sz="1500" kern="1200" baseline="30000" dirty="0"/>
            <a:t>nd</a:t>
          </a:r>
          <a:r>
            <a:rPr lang="en-US" sz="1500" kern="1200" dirty="0"/>
            <a:t> Generation – Economic, Social and Cultural Rights as a response to mass poverty and inequality</a:t>
          </a:r>
        </a:p>
      </dsp:txBody>
      <dsp:txXfrm>
        <a:off x="4060536" y="1845459"/>
        <a:ext cx="1865482" cy="2985586"/>
      </dsp:txXfrm>
    </dsp:sp>
    <dsp:sp modelId="{B1F25F90-9B07-41DE-8906-D65A413FB849}">
      <dsp:nvSpPr>
        <dsp:cNvPr id="0" name=""/>
        <dsp:cNvSpPr/>
      </dsp:nvSpPr>
      <dsp:spPr>
        <a:xfrm>
          <a:off x="5618221" y="1092782"/>
          <a:ext cx="548806" cy="54880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3AB4EE-3F6D-47D3-83E2-B2CACF1A53C5}">
      <dsp:nvSpPr>
        <dsp:cNvPr id="0" name=""/>
        <dsp:cNvSpPr/>
      </dsp:nvSpPr>
      <dsp:spPr>
        <a:xfrm>
          <a:off x="5950875" y="1130742"/>
          <a:ext cx="2278724" cy="3263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0801" tIns="0" rIns="0" bIns="0" numCol="1" spcCol="1270" anchor="t" anchorCtr="0">
          <a:noAutofit/>
        </a:bodyPr>
        <a:lstStyle/>
        <a:p>
          <a:pPr marL="0" lvl="0" indent="0" algn="l" defTabSz="1066800">
            <a:lnSpc>
              <a:spcPct val="90000"/>
            </a:lnSpc>
            <a:spcBef>
              <a:spcPct val="0"/>
            </a:spcBef>
            <a:spcAft>
              <a:spcPct val="35000"/>
            </a:spcAft>
            <a:buNone/>
          </a:pPr>
          <a:r>
            <a:rPr lang="en-US" sz="2400" b="1" kern="1200" dirty="0"/>
            <a:t>3</a:t>
          </a:r>
          <a:r>
            <a:rPr lang="en-US" sz="2400" b="1" kern="1200" baseline="30000" dirty="0"/>
            <a:t>rd</a:t>
          </a:r>
          <a:r>
            <a:rPr lang="en-US" sz="2400" b="1" kern="1200" dirty="0"/>
            <a:t> Generation – Right to Development (1986); Right to Self-Determination; Rights of solidarity</a:t>
          </a:r>
        </a:p>
      </dsp:txBody>
      <dsp:txXfrm>
        <a:off x="5950875" y="1130742"/>
        <a:ext cx="2278724" cy="3263441"/>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CE7822-A221-9242-B409-DEE306A61DD4}" type="datetimeFigureOut">
              <a:rPr lang="en-US" smtClean="0"/>
              <a:t>1/31/2021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E91CF1-9BCE-D347-9FE3-4B966D997643}" type="slidenum">
              <a:rPr lang="en-US" smtClean="0"/>
              <a:t>‹#›</a:t>
            </a:fld>
            <a:endParaRPr lang="en-US"/>
          </a:p>
        </p:txBody>
      </p:sp>
    </p:spTree>
    <p:extLst>
      <p:ext uri="{BB962C8B-B14F-4D97-AF65-F5344CB8AC3E}">
        <p14:creationId xmlns:p14="http://schemas.microsoft.com/office/powerpoint/2010/main" val="2811562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fao.org/news/story/en/item/297804/icode/"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unsdsn.org/resources/publications/sdg-investment-needs/" TargetMode="External"/><Relationship Id="rId4" Type="http://schemas.openxmlformats.org/officeDocument/2006/relationships/hyperlink" Target="http://en.unesco.org/gem-report/report/2015/education-all-2000-2015-achievements-and-challenges"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736 M no. of people living on less than USD1.90, as of 2015 (WB, 2018)</a:t>
            </a:r>
          </a:p>
          <a:p>
            <a:pPr marL="171450" indent="-171450">
              <a:buFont typeface="Arial" panose="020B0604020202020204" pitchFamily="34" charset="0"/>
              <a:buChar char="•"/>
            </a:pPr>
            <a:r>
              <a:rPr lang="en-US" dirty="0"/>
              <a:t>78% of the world’s poorest live in the rural areas (WB)</a:t>
            </a:r>
          </a:p>
          <a:p>
            <a:pPr marL="171450" indent="-171450">
              <a:buFont typeface="Arial" panose="020B0604020202020204" pitchFamily="34" charset="0"/>
              <a:buChar char="•"/>
            </a:pPr>
            <a:r>
              <a:rPr lang="en-US" dirty="0"/>
              <a:t>82% of global wealth in 2017 controlled by richest 1% (Oxfam, 2018)</a:t>
            </a:r>
          </a:p>
          <a:p>
            <a:pPr marL="171450" indent="-171450">
              <a:buFont typeface="Arial" panose="020B0604020202020204" pitchFamily="34" charset="0"/>
              <a:buChar char="•"/>
            </a:pPr>
            <a:r>
              <a:rPr lang="en-US" dirty="0"/>
              <a:t>Wealth of billionaires grew 6x faster than workers’ wages bet. 2016 and 2017 (Oxfam, 2018)</a:t>
            </a:r>
          </a:p>
          <a:p>
            <a:pPr marL="171450" indent="-171450">
              <a:buFont typeface="Arial" panose="020B0604020202020204" pitchFamily="34" charset="0"/>
              <a:buChar char="•"/>
            </a:pPr>
            <a:r>
              <a:rPr lang="en-US" dirty="0"/>
              <a:t>Just 25% of world’s farmlands are in the hands of small farmers (WB)</a:t>
            </a:r>
          </a:p>
        </p:txBody>
      </p:sp>
      <p:sp>
        <p:nvSpPr>
          <p:cNvPr id="4" name="Slide Number Placeholder 3"/>
          <p:cNvSpPr>
            <a:spLocks noGrp="1"/>
          </p:cNvSpPr>
          <p:nvPr>
            <p:ph type="sldNum" sz="quarter" idx="10"/>
          </p:nvPr>
        </p:nvSpPr>
        <p:spPr/>
        <p:txBody>
          <a:bodyPr/>
          <a:lstStyle/>
          <a:p>
            <a:fld id="{29E91CF1-9BCE-D347-9FE3-4B966D997643}" type="slidenum">
              <a:rPr lang="en-US" smtClean="0"/>
              <a:t>2</a:t>
            </a:fld>
            <a:endParaRPr lang="en-US"/>
          </a:p>
        </p:txBody>
      </p:sp>
    </p:spTree>
    <p:extLst>
      <p:ext uri="{BB962C8B-B14F-4D97-AF65-F5344CB8AC3E}">
        <p14:creationId xmlns:p14="http://schemas.microsoft.com/office/powerpoint/2010/main" val="2158285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ESCR: rights to (1) adequate food; (2) adequate housing; (3) education; (4) health; (5) social security; (6) water and sanitation; (7) work; (8) take part in cultural life, etc.</a:t>
            </a:r>
          </a:p>
          <a:p>
            <a:endParaRPr lang="en-US" dirty="0"/>
          </a:p>
          <a:p>
            <a:r>
              <a:rPr lang="en-US" dirty="0"/>
              <a:t>HOWEVER, the rise of monopoly capitalism undermined CPR and ESCR = mass poverty and inequality of peoples, wars of aggression. The people waged national and liberation struggles.</a:t>
            </a:r>
          </a:p>
        </p:txBody>
      </p:sp>
      <p:sp>
        <p:nvSpPr>
          <p:cNvPr id="4" name="Slide Number Placeholder 3"/>
          <p:cNvSpPr>
            <a:spLocks noGrp="1"/>
          </p:cNvSpPr>
          <p:nvPr>
            <p:ph type="sldNum" sz="quarter" idx="10"/>
          </p:nvPr>
        </p:nvSpPr>
        <p:spPr/>
        <p:txBody>
          <a:bodyPr/>
          <a:lstStyle/>
          <a:p>
            <a:fld id="{29E91CF1-9BCE-D347-9FE3-4B966D997643}" type="slidenum">
              <a:rPr lang="en-US" smtClean="0"/>
              <a:t>12</a:t>
            </a:fld>
            <a:endParaRPr lang="en-US"/>
          </a:p>
        </p:txBody>
      </p:sp>
    </p:spTree>
    <p:extLst>
      <p:ext uri="{BB962C8B-B14F-4D97-AF65-F5344CB8AC3E}">
        <p14:creationId xmlns:p14="http://schemas.microsoft.com/office/powerpoint/2010/main" val="1567211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Bandung conference of newly independent Asian and African states (Cold War)</a:t>
            </a:r>
          </a:p>
          <a:p>
            <a:pPr marL="171450" indent="-171450">
              <a:buFont typeface="Arial" panose="020B0604020202020204" pitchFamily="34" charset="0"/>
              <a:buChar char="•"/>
            </a:pPr>
            <a:r>
              <a:rPr lang="en-US" dirty="0"/>
              <a:t>UN Resolution 1514 - opposed by the US, UK, France, Spain (colonial powers)</a:t>
            </a:r>
          </a:p>
          <a:p>
            <a:pPr marL="171450" indent="-171450">
              <a:buFont typeface="Arial" panose="020B0604020202020204" pitchFamily="34" charset="0"/>
              <a:buChar char="•"/>
            </a:pPr>
            <a:r>
              <a:rPr lang="en-US" dirty="0"/>
              <a:t>NIEO – proposed in UNCTAD by NAM: (1) central planning, not free market; (2) replace Bretton Woods system; (3) regulation of MNCs; (4) nationalization, etc.</a:t>
            </a:r>
          </a:p>
        </p:txBody>
      </p:sp>
      <p:sp>
        <p:nvSpPr>
          <p:cNvPr id="4" name="Slide Number Placeholder 3"/>
          <p:cNvSpPr>
            <a:spLocks noGrp="1"/>
          </p:cNvSpPr>
          <p:nvPr>
            <p:ph type="sldNum" sz="quarter" idx="10"/>
          </p:nvPr>
        </p:nvSpPr>
        <p:spPr/>
        <p:txBody>
          <a:bodyPr/>
          <a:lstStyle/>
          <a:p>
            <a:fld id="{29E91CF1-9BCE-D347-9FE3-4B966D997643}" type="slidenum">
              <a:rPr lang="en-US" smtClean="0"/>
              <a:t>13</a:t>
            </a:fld>
            <a:endParaRPr lang="en-US"/>
          </a:p>
        </p:txBody>
      </p:sp>
    </p:spTree>
    <p:extLst>
      <p:ext uri="{BB962C8B-B14F-4D97-AF65-F5344CB8AC3E}">
        <p14:creationId xmlns:p14="http://schemas.microsoft.com/office/powerpoint/2010/main" val="3869135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 of losing legal status - Charter change to allow foreign ownership of lands in the PH; labor flex impact on labor rights (minimum wages, right to form unions, etc.)</a:t>
            </a:r>
          </a:p>
        </p:txBody>
      </p:sp>
      <p:sp>
        <p:nvSpPr>
          <p:cNvPr id="4" name="Slide Number Placeholder 3"/>
          <p:cNvSpPr>
            <a:spLocks noGrp="1"/>
          </p:cNvSpPr>
          <p:nvPr>
            <p:ph type="sldNum" sz="quarter" idx="10"/>
          </p:nvPr>
        </p:nvSpPr>
        <p:spPr/>
        <p:txBody>
          <a:bodyPr/>
          <a:lstStyle/>
          <a:p>
            <a:fld id="{29E91CF1-9BCE-D347-9FE3-4B966D997643}" type="slidenum">
              <a:rPr lang="en-US" smtClean="0"/>
              <a:t>17</a:t>
            </a:fld>
            <a:endParaRPr lang="en-US"/>
          </a:p>
        </p:txBody>
      </p:sp>
    </p:spTree>
    <p:extLst>
      <p:ext uri="{BB962C8B-B14F-4D97-AF65-F5344CB8AC3E}">
        <p14:creationId xmlns:p14="http://schemas.microsoft.com/office/powerpoint/2010/main" val="3126817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sz="1200" b="1" i="1" u="none" kern="1200" dirty="0">
                <a:solidFill>
                  <a:schemeClr val="tx1"/>
                </a:solidFill>
                <a:effectLst/>
                <a:latin typeface="+mn-lt"/>
                <a:ea typeface="+mn-ea"/>
                <a:cs typeface="+mn-cs"/>
              </a:rPr>
              <a:t>Rights are not ahistorical.</a:t>
            </a:r>
            <a:r>
              <a:rPr lang="en-PH" sz="1200" b="1" i="1" kern="1200" dirty="0">
                <a:solidFill>
                  <a:schemeClr val="tx1"/>
                </a:solidFill>
                <a:effectLst/>
                <a:latin typeface="+mn-lt"/>
                <a:ea typeface="+mn-ea"/>
                <a:cs typeface="+mn-cs"/>
              </a:rPr>
              <a:t> </a:t>
            </a:r>
            <a:r>
              <a:rPr lang="en-PH" sz="1200" kern="1200" dirty="0">
                <a:solidFill>
                  <a:schemeClr val="tx1"/>
                </a:solidFill>
                <a:effectLst/>
                <a:latin typeface="+mn-lt"/>
                <a:ea typeface="+mn-ea"/>
                <a:cs typeface="+mn-cs"/>
              </a:rPr>
              <a:t>They are contested and evolving but can never be higher than the economic structure of society and the cultural development conditioned by it. Particular systems of rights, beneficiaries of rights and holders of rights are valid at specific times and in specific places. </a:t>
            </a:r>
            <a:endParaRPr lang="en-PH" dirty="0"/>
          </a:p>
          <a:p>
            <a:r>
              <a:rPr lang="en-PH" sz="1200" kern="1200" dirty="0">
                <a:solidFill>
                  <a:schemeClr val="tx1"/>
                </a:solidFill>
                <a:effectLst/>
                <a:latin typeface="+mn-lt"/>
                <a:ea typeface="+mn-ea"/>
                <a:cs typeface="+mn-cs"/>
              </a:rPr>
              <a:t>(E.g. Right to freedom of the press is a product of specific time in history where there is already a printing press.) E.g. digital rights in the age of internet; right against slavery; against discrimination</a:t>
            </a:r>
            <a:endParaRPr lang="en-PH" dirty="0"/>
          </a:p>
          <a:p>
            <a:endParaRPr lang="en-PH" sz="1200" i="1" kern="1200" dirty="0">
              <a:solidFill>
                <a:schemeClr val="tx1"/>
              </a:solidFill>
              <a:effectLst/>
              <a:latin typeface="+mn-lt"/>
              <a:ea typeface="+mn-ea"/>
              <a:cs typeface="+mn-cs"/>
            </a:endParaRPr>
          </a:p>
          <a:p>
            <a:r>
              <a:rPr lang="en-PH" sz="1200" b="1" i="1" kern="1200" dirty="0">
                <a:solidFill>
                  <a:schemeClr val="tx1"/>
                </a:solidFill>
                <a:effectLst/>
                <a:latin typeface="+mn-lt"/>
                <a:ea typeface="+mn-ea"/>
                <a:cs typeface="+mn-cs"/>
              </a:rPr>
              <a:t>Rights are not neutral nor is it above class or social standing. </a:t>
            </a:r>
            <a:r>
              <a:rPr lang="en-PH" sz="1200" kern="1200" dirty="0">
                <a:solidFill>
                  <a:schemeClr val="tx1"/>
                </a:solidFill>
                <a:effectLst/>
                <a:latin typeface="+mn-lt"/>
                <a:ea typeface="+mn-ea"/>
                <a:cs typeface="+mn-cs"/>
              </a:rPr>
              <a:t>Rights are socially regulated freedoms or entitlements determined by one’s social standing (or relations between individuals, social classes and the whole community/ society). (E.g. In the Philippines, if you come from poor, marginalized section of society you have less rights, less opportunities and less protection of the law). E.g. right to run for public office (only the rich has the capacity); Right to education</a:t>
            </a:r>
          </a:p>
          <a:p>
            <a:endParaRPr lang="en-PH"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PH" sz="1200" b="1" i="1" kern="1200" dirty="0">
                <a:solidFill>
                  <a:schemeClr val="tx1"/>
                </a:solidFill>
                <a:effectLst/>
                <a:latin typeface="+mn-lt"/>
                <a:ea typeface="+mn-ea"/>
                <a:cs typeface="+mn-cs"/>
              </a:rPr>
              <a:t>Rights are not confined to legal rights.</a:t>
            </a:r>
            <a:r>
              <a:rPr lang="en-PH" sz="1200" i="1" kern="1200" dirty="0">
                <a:solidFill>
                  <a:schemeClr val="tx1"/>
                </a:solidFill>
                <a:effectLst/>
                <a:latin typeface="+mn-lt"/>
                <a:ea typeface="+mn-ea"/>
                <a:cs typeface="+mn-cs"/>
              </a:rPr>
              <a:t> </a:t>
            </a:r>
            <a:r>
              <a:rPr lang="en-PH" sz="1200" kern="1200" dirty="0">
                <a:solidFill>
                  <a:schemeClr val="tx1"/>
                </a:solidFill>
                <a:effectLst/>
                <a:latin typeface="+mn-lt"/>
                <a:ea typeface="+mn-ea"/>
                <a:cs typeface="+mn-cs"/>
              </a:rPr>
              <a:t>They operate even where they have not attained legal form. Based on historical development, people first claim and assert their rights amid repression, and as the movement grows up to a point where it can exert enough political pressure, these rights achieve legal recognition—whether </a:t>
            </a:r>
            <a:r>
              <a:rPr lang="en-PH" sz="1200" i="1" kern="1200" dirty="0">
                <a:solidFill>
                  <a:schemeClr val="tx1"/>
                </a:solidFill>
                <a:effectLst/>
                <a:latin typeface="+mn-lt"/>
                <a:ea typeface="+mn-ea"/>
                <a:cs typeface="+mn-cs"/>
              </a:rPr>
              <a:t>de facto </a:t>
            </a:r>
            <a:r>
              <a:rPr lang="en-PH" sz="1200" kern="1200" dirty="0">
                <a:solidFill>
                  <a:schemeClr val="tx1"/>
                </a:solidFill>
                <a:effectLst/>
                <a:latin typeface="+mn-lt"/>
                <a:ea typeface="+mn-ea"/>
                <a:cs typeface="+mn-cs"/>
              </a:rPr>
              <a:t>or </a:t>
            </a:r>
            <a:r>
              <a:rPr lang="en-PH" sz="1200" i="1" kern="1200" dirty="0">
                <a:solidFill>
                  <a:schemeClr val="tx1"/>
                </a:solidFill>
                <a:effectLst/>
                <a:latin typeface="+mn-lt"/>
                <a:ea typeface="+mn-ea"/>
                <a:cs typeface="+mn-cs"/>
              </a:rPr>
              <a:t>de jure</a:t>
            </a:r>
            <a:r>
              <a:rPr lang="en-PH" sz="1200" kern="1200" dirty="0">
                <a:solidFill>
                  <a:schemeClr val="tx1"/>
                </a:solidFill>
                <a:effectLst/>
                <a:latin typeface="+mn-lt"/>
                <a:ea typeface="+mn-ea"/>
                <a:cs typeface="+mn-cs"/>
              </a:rPr>
              <a:t>. (</a:t>
            </a:r>
            <a:r>
              <a:rPr lang="en-PH" sz="1200" kern="1200" dirty="0" err="1">
                <a:solidFill>
                  <a:schemeClr val="tx1"/>
                </a:solidFill>
                <a:effectLst/>
                <a:latin typeface="+mn-lt"/>
                <a:ea typeface="+mn-ea"/>
                <a:cs typeface="+mn-cs"/>
              </a:rPr>
              <a:t>e.g</a:t>
            </a:r>
            <a:r>
              <a:rPr lang="en-PH" sz="1200" kern="1200" dirty="0">
                <a:solidFill>
                  <a:schemeClr val="tx1"/>
                </a:solidFill>
                <a:effectLst/>
                <a:latin typeface="+mn-lt"/>
                <a:ea typeface="+mn-ea"/>
                <a:cs typeface="+mn-cs"/>
              </a:rPr>
              <a:t>  land occupations, strikes w/o formal unions, etc.) People can still lose the legal status of their rights by way of constitutional amendments, implementation of new restrictions and especially if they stop asserting these rights. E.g. foreign ownership of land thru cha-cha; labor flex vs labor rights (min. wage, form unions, etc.)</a:t>
            </a:r>
            <a:endParaRPr lang="en-PH" dirty="0"/>
          </a:p>
          <a:p>
            <a:r>
              <a:rPr lang="en-PH" sz="1200" kern="1200" dirty="0">
                <a:solidFill>
                  <a:schemeClr val="tx1"/>
                </a:solidFill>
                <a:effectLst/>
                <a:latin typeface="+mn-lt"/>
                <a:ea typeface="+mn-ea"/>
                <a:cs typeface="+mn-cs"/>
              </a:rPr>
              <a:t> </a:t>
            </a:r>
            <a:endParaRPr lang="en-PH"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we recognize that everyone has human rights, regardless of social status, race, gender, belief, etc., we should not make the mistake of believing that all persons EQUALLY enjoy individual and collective rights. In many societies ruled by political and economic elite and/or by foreign powers, people’s rights are trampled to maintain the status quo that benefits the ruling class of people.</a:t>
            </a:r>
          </a:p>
        </p:txBody>
      </p:sp>
      <p:sp>
        <p:nvSpPr>
          <p:cNvPr id="4" name="Slide Number Placeholder 3"/>
          <p:cNvSpPr>
            <a:spLocks noGrp="1"/>
          </p:cNvSpPr>
          <p:nvPr>
            <p:ph type="sldNum" sz="quarter" idx="10"/>
          </p:nvPr>
        </p:nvSpPr>
        <p:spPr/>
        <p:txBody>
          <a:bodyPr/>
          <a:lstStyle/>
          <a:p>
            <a:fld id="{29E91CF1-9BCE-D347-9FE3-4B966D997643}" type="slidenum">
              <a:rPr lang="en-US" smtClean="0"/>
              <a:t>18</a:t>
            </a:fld>
            <a:endParaRPr lang="en-US"/>
          </a:p>
        </p:txBody>
      </p:sp>
    </p:spTree>
    <p:extLst>
      <p:ext uri="{BB962C8B-B14F-4D97-AF65-F5344CB8AC3E}">
        <p14:creationId xmlns:p14="http://schemas.microsoft.com/office/powerpoint/2010/main" val="17551480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not mutually exclusive but often, and more effective, through combination of mass struggles and advocacy</a:t>
            </a:r>
          </a:p>
          <a:p>
            <a:endParaRPr lang="en-US" dirty="0"/>
          </a:p>
          <a:p>
            <a:r>
              <a:rPr lang="en-US" dirty="0"/>
              <a:t>Mass struggles examples – land occupation, strikes even w/o formal union recognition, etc.</a:t>
            </a:r>
          </a:p>
          <a:p>
            <a:r>
              <a:rPr lang="en-US" dirty="0"/>
              <a:t>Advocacy – grievance mechanisms (WB); UN engagements (UNHRC, CFS, etc.); parliamentary work </a:t>
            </a:r>
          </a:p>
        </p:txBody>
      </p:sp>
      <p:sp>
        <p:nvSpPr>
          <p:cNvPr id="4" name="Slide Number Placeholder 3"/>
          <p:cNvSpPr>
            <a:spLocks noGrp="1"/>
          </p:cNvSpPr>
          <p:nvPr>
            <p:ph type="sldNum" sz="quarter" idx="10"/>
          </p:nvPr>
        </p:nvSpPr>
        <p:spPr/>
        <p:txBody>
          <a:bodyPr/>
          <a:lstStyle/>
          <a:p>
            <a:fld id="{29E91CF1-9BCE-D347-9FE3-4B966D997643}" type="slidenum">
              <a:rPr lang="en-US" smtClean="0"/>
              <a:t>19</a:t>
            </a:fld>
            <a:endParaRPr lang="en-US"/>
          </a:p>
        </p:txBody>
      </p:sp>
    </p:spTree>
    <p:extLst>
      <p:ext uri="{BB962C8B-B14F-4D97-AF65-F5344CB8AC3E}">
        <p14:creationId xmlns:p14="http://schemas.microsoft.com/office/powerpoint/2010/main" val="32328491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On first two bullets -</a:t>
            </a:r>
          </a:p>
          <a:p>
            <a:pPr marL="171450" indent="-171450">
              <a:buFont typeface="Arial" panose="020B0604020202020204" pitchFamily="34" charset="0"/>
              <a:buChar char="•"/>
            </a:pPr>
            <a:r>
              <a:rPr lang="en-US" dirty="0"/>
              <a:t>People’s rights emanate from people’s exercise of their collective power and authority or “people’s sovereignty”; People are rights-holders and duty-bearers (as opposed to state as duty-bearers per UN)</a:t>
            </a:r>
          </a:p>
          <a:p>
            <a:pPr marL="171450" indent="-171450">
              <a:buFont typeface="Arial" panose="020B0604020202020204" pitchFamily="34" charset="0"/>
              <a:buChar char="•"/>
            </a:pPr>
            <a:r>
              <a:rPr lang="en-US" dirty="0"/>
              <a:t>There is no genuine sovereignty because state is class-determined; dominant class wields state power to coerce exploited and oppressed class/social groups</a:t>
            </a:r>
          </a:p>
          <a:p>
            <a:pPr marL="171450" indent="-171450">
              <a:buFont typeface="Arial" panose="020B0604020202020204" pitchFamily="34" charset="0"/>
              <a:buChar char="•"/>
            </a:pPr>
            <a:r>
              <a:rPr lang="en-US" dirty="0"/>
              <a:t>“Only a state controlled by farmers and workers will have the interest to promote genuine land reform and advance labor rights”</a:t>
            </a:r>
          </a:p>
        </p:txBody>
      </p:sp>
      <p:sp>
        <p:nvSpPr>
          <p:cNvPr id="4" name="Slide Number Placeholder 3"/>
          <p:cNvSpPr>
            <a:spLocks noGrp="1"/>
          </p:cNvSpPr>
          <p:nvPr>
            <p:ph type="sldNum" sz="quarter" idx="10"/>
          </p:nvPr>
        </p:nvSpPr>
        <p:spPr/>
        <p:txBody>
          <a:bodyPr/>
          <a:lstStyle/>
          <a:p>
            <a:fld id="{29E91CF1-9BCE-D347-9FE3-4B966D997643}" type="slidenum">
              <a:rPr lang="en-US" smtClean="0"/>
              <a:t>20</a:t>
            </a:fld>
            <a:endParaRPr lang="en-US"/>
          </a:p>
        </p:txBody>
      </p:sp>
    </p:spTree>
    <p:extLst>
      <p:ext uri="{BB962C8B-B14F-4D97-AF65-F5344CB8AC3E}">
        <p14:creationId xmlns:p14="http://schemas.microsoft.com/office/powerpoint/2010/main" val="2022504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Amid rampant poverty and stark inequalities both within and across countries, most of the declarations about human rights and the fundamental principles they embody remain empty words to billions of poor and marginalized people. Thus, countries, peoples, and social movements need to relentlessly assert and defend their rights, and in particular push for the right to self-determination and development.</a:t>
            </a:r>
          </a:p>
        </p:txBody>
      </p:sp>
      <p:sp>
        <p:nvSpPr>
          <p:cNvPr id="4" name="Slide Number Placeholder 3"/>
          <p:cNvSpPr>
            <a:spLocks noGrp="1"/>
          </p:cNvSpPr>
          <p:nvPr>
            <p:ph type="sldNum" sz="quarter" idx="10"/>
          </p:nvPr>
        </p:nvSpPr>
        <p:spPr/>
        <p:txBody>
          <a:bodyPr/>
          <a:lstStyle/>
          <a:p>
            <a:fld id="{29E91CF1-9BCE-D347-9FE3-4B966D997643}" type="slidenum">
              <a:rPr lang="en-US" smtClean="0"/>
              <a:t>21</a:t>
            </a:fld>
            <a:endParaRPr lang="en-US"/>
          </a:p>
        </p:txBody>
      </p:sp>
    </p:spTree>
    <p:extLst>
      <p:ext uri="{BB962C8B-B14F-4D97-AF65-F5344CB8AC3E}">
        <p14:creationId xmlns:p14="http://schemas.microsoft.com/office/powerpoint/2010/main" val="2142190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E91CF1-9BCE-D347-9FE3-4B966D997643}" type="slidenum">
              <a:rPr lang="en-US" smtClean="0"/>
              <a:t>24</a:t>
            </a:fld>
            <a:endParaRPr lang="en-US"/>
          </a:p>
        </p:txBody>
      </p:sp>
    </p:spTree>
    <p:extLst>
      <p:ext uri="{BB962C8B-B14F-4D97-AF65-F5344CB8AC3E}">
        <p14:creationId xmlns:p14="http://schemas.microsoft.com/office/powerpoint/2010/main" val="2733882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A 2015 </a:t>
            </a:r>
            <a:r>
              <a:rPr lang="en-US" altLang="en-US" dirty="0">
                <a:hlinkClick r:id="rId3"/>
              </a:rPr>
              <a:t>report from the UN Food and Agriculture Organization</a:t>
            </a:r>
            <a:r>
              <a:rPr lang="en-US" altLang="en-US" dirty="0"/>
              <a:t> suggests that eliminating extreme poverty and hunger sustainably by 2030 (SDGs 1 and 2) would require an estimated additional $265 billion a year on average (2013 prices). Of this, $89–$147 billion would need to come from public funding, putting total annual public spending requirements at $156–214 billion (2013 prices). This amounts to 9.5–13% of global military spending in 2015.</a:t>
            </a:r>
          </a:p>
          <a:p>
            <a:pPr eaLnBrk="1" hangingPunct="1">
              <a:spcBef>
                <a:spcPct val="0"/>
              </a:spcBef>
            </a:pPr>
            <a:r>
              <a:rPr lang="en-US" altLang="en-US" dirty="0"/>
              <a:t> </a:t>
            </a:r>
          </a:p>
          <a:p>
            <a:pPr eaLnBrk="1" hangingPunct="1">
              <a:spcBef>
                <a:spcPct val="0"/>
              </a:spcBef>
            </a:pPr>
            <a:r>
              <a:rPr lang="en-US" altLang="en-US" dirty="0"/>
              <a:t>The </a:t>
            </a:r>
            <a:r>
              <a:rPr lang="en-US" altLang="en-US" dirty="0">
                <a:hlinkClick r:id="rId4"/>
              </a:rPr>
              <a:t>2015 Education for All Global Monitoring Report</a:t>
            </a:r>
            <a:r>
              <a:rPr lang="en-US" altLang="en-US" dirty="0"/>
              <a:t> found that providing universal primary and early secondary education of adequate quality by 2030 (SDG 4) would require an additional $239 billion a year in spending (2012 prices). Much of this could come from countries’ domestic resources, with donor countries providing the rest. The exact amount donor countries would need to provide depends on low and middle-income countries’ education spending over the next 15 years. If education spending as a percentage of GDP continues to increase in 2015–2030, the report calculates $22 billion will be needed on average each year. If education spending as a share of GDP only carries on at today’s levels, the amount required increases to $52.5 billion a year. This is 3.2% of global military spending in 2015.</a:t>
            </a:r>
          </a:p>
          <a:p>
            <a:pPr eaLnBrk="1" hangingPunct="1">
              <a:spcBef>
                <a:spcPct val="0"/>
              </a:spcBef>
            </a:pPr>
            <a:r>
              <a:rPr lang="en-US" altLang="en-US" dirty="0"/>
              <a:t> </a:t>
            </a:r>
          </a:p>
          <a:p>
            <a:pPr eaLnBrk="1" hangingPunct="1">
              <a:spcBef>
                <a:spcPct val="0"/>
              </a:spcBef>
            </a:pPr>
            <a:r>
              <a:rPr lang="en-US" altLang="en-US" dirty="0"/>
              <a:t>A </a:t>
            </a:r>
            <a:r>
              <a:rPr lang="en-US" altLang="en-US" dirty="0">
                <a:hlinkClick r:id="rId5"/>
              </a:rPr>
              <a:t>2015 report by the Sustainable Development Solutions Network</a:t>
            </a:r>
            <a:r>
              <a:rPr lang="en-US" altLang="en-US" dirty="0"/>
              <a:t> found that achieving the SDGs in health, education, agriculture and food security, access to modern energy, water supply and sanitation, telecommunications and transport infrastructure, ecosystems, and emergency response and humanitarian work (SDGs 2, 3, 4, 6, 7, 9, 11, 13, 14 and 15), including additional sums to allow for climate change mitigation and adaptation, would require further spending from public sources of $760–$885 billion a year between 2015–30 (2013 prices). This amounts to 46–54% of world military spending in 2015.</a:t>
            </a:r>
          </a:p>
        </p:txBody>
      </p:sp>
      <p:sp>
        <p:nvSpPr>
          <p:cNvPr id="4" name="Slide Number Placeholder 3"/>
          <p:cNvSpPr>
            <a:spLocks noGrp="1"/>
          </p:cNvSpPr>
          <p:nvPr>
            <p:ph type="sldNum" sz="quarter" idx="10"/>
          </p:nvPr>
        </p:nvSpPr>
        <p:spPr/>
        <p:txBody>
          <a:bodyPr/>
          <a:lstStyle/>
          <a:p>
            <a:fld id="{29E91CF1-9BCE-D347-9FE3-4B966D997643}" type="slidenum">
              <a:rPr lang="en-US" smtClean="0"/>
              <a:t>3</a:t>
            </a:fld>
            <a:endParaRPr lang="en-US"/>
          </a:p>
        </p:txBody>
      </p:sp>
    </p:spTree>
    <p:extLst>
      <p:ext uri="{BB962C8B-B14F-4D97-AF65-F5344CB8AC3E}">
        <p14:creationId xmlns:p14="http://schemas.microsoft.com/office/powerpoint/2010/main" val="527088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participants – “What are human rights to you?”</a:t>
            </a:r>
          </a:p>
        </p:txBody>
      </p:sp>
      <p:sp>
        <p:nvSpPr>
          <p:cNvPr id="4" name="Slide Number Placeholder 3"/>
          <p:cNvSpPr>
            <a:spLocks noGrp="1"/>
          </p:cNvSpPr>
          <p:nvPr>
            <p:ph type="sldNum" sz="quarter" idx="10"/>
          </p:nvPr>
        </p:nvSpPr>
        <p:spPr/>
        <p:txBody>
          <a:bodyPr/>
          <a:lstStyle/>
          <a:p>
            <a:fld id="{29E91CF1-9BCE-D347-9FE3-4B966D997643}" type="slidenum">
              <a:rPr lang="en-US" smtClean="0"/>
              <a:t>5</a:t>
            </a:fld>
            <a:endParaRPr lang="en-US"/>
          </a:p>
        </p:txBody>
      </p:sp>
    </p:spTree>
    <p:extLst>
      <p:ext uri="{BB962C8B-B14F-4D97-AF65-F5344CB8AC3E}">
        <p14:creationId xmlns:p14="http://schemas.microsoft.com/office/powerpoint/2010/main" val="797080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individual rights – (1) Right to life, liberty and security of persons; (2) Right to freedom; (3) Right vs slavery; (4) Right to free movement and choice of domicile; (5) Right to free thought and belief, etc.</a:t>
            </a:r>
          </a:p>
          <a:p>
            <a:endParaRPr lang="en-US" dirty="0"/>
          </a:p>
          <a:p>
            <a:r>
              <a:rPr lang="en-US" dirty="0"/>
              <a:t>Examples of collective rights – (1) The right of a community, people or nation to its common resources, to the benefits of development, and a healthy and safe environment; (2) the right to determine its own economic and social system and path of development; and (3) right to political self determination</a:t>
            </a:r>
          </a:p>
        </p:txBody>
      </p:sp>
      <p:sp>
        <p:nvSpPr>
          <p:cNvPr id="4" name="Slide Number Placeholder 3"/>
          <p:cNvSpPr>
            <a:spLocks noGrp="1"/>
          </p:cNvSpPr>
          <p:nvPr>
            <p:ph type="sldNum" sz="quarter" idx="10"/>
          </p:nvPr>
        </p:nvSpPr>
        <p:spPr/>
        <p:txBody>
          <a:bodyPr/>
          <a:lstStyle/>
          <a:p>
            <a:fld id="{29E91CF1-9BCE-D347-9FE3-4B966D997643}" type="slidenum">
              <a:rPr lang="en-US" smtClean="0"/>
              <a:t>6</a:t>
            </a:fld>
            <a:endParaRPr lang="en-US"/>
          </a:p>
        </p:txBody>
      </p:sp>
    </p:spTree>
    <p:extLst>
      <p:ext uri="{BB962C8B-B14F-4D97-AF65-F5344CB8AC3E}">
        <p14:creationId xmlns:p14="http://schemas.microsoft.com/office/powerpoint/2010/main" val="2324517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Comprehensive view of HRs: People’s rights can only be realized if all individual and collective rights are fulfilled. E.g. an IP has the right to life (like everyone else) but that right is not fully realized w/o recognizing IP’s collective right to ancestral lands, their access to common resources, and respect for their indigenous culture (collective rights). Another is a worker, whose right to life (individual right) will only be fully realized if his/her collective right to a living wage, to form unions, etc. are realized.</a:t>
            </a:r>
          </a:p>
        </p:txBody>
      </p:sp>
      <p:sp>
        <p:nvSpPr>
          <p:cNvPr id="4" name="Slide Number Placeholder 3"/>
          <p:cNvSpPr>
            <a:spLocks noGrp="1"/>
          </p:cNvSpPr>
          <p:nvPr>
            <p:ph type="sldNum" sz="quarter" idx="10"/>
          </p:nvPr>
        </p:nvSpPr>
        <p:spPr/>
        <p:txBody>
          <a:bodyPr/>
          <a:lstStyle/>
          <a:p>
            <a:fld id="{29E91CF1-9BCE-D347-9FE3-4B966D997643}" type="slidenum">
              <a:rPr lang="en-US" smtClean="0"/>
              <a:t>7</a:t>
            </a:fld>
            <a:endParaRPr lang="en-US"/>
          </a:p>
        </p:txBody>
      </p:sp>
    </p:spTree>
    <p:extLst>
      <p:ext uri="{BB962C8B-B14F-4D97-AF65-F5344CB8AC3E}">
        <p14:creationId xmlns:p14="http://schemas.microsoft.com/office/powerpoint/2010/main" val="2839584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Throughout history, it has been the assertion of oppressed people themselves that resulted to the claiming and realization of their rights. The history of upholding human rights is intertwined with the history of people’s struggles to assert human dignity, freedom and aspirations for development. As society develops, the concept of human rights also developed, which demonstrates that to realize human rights, the people need to assert and defend these rights.</a:t>
            </a:r>
          </a:p>
        </p:txBody>
      </p:sp>
      <p:sp>
        <p:nvSpPr>
          <p:cNvPr id="4" name="Slide Number Placeholder 3"/>
          <p:cNvSpPr>
            <a:spLocks noGrp="1"/>
          </p:cNvSpPr>
          <p:nvPr>
            <p:ph type="sldNum" sz="quarter" idx="10"/>
          </p:nvPr>
        </p:nvSpPr>
        <p:spPr/>
        <p:txBody>
          <a:bodyPr/>
          <a:lstStyle/>
          <a:p>
            <a:fld id="{29E91CF1-9BCE-D347-9FE3-4B966D997643}" type="slidenum">
              <a:rPr lang="en-US" smtClean="0"/>
              <a:t>8</a:t>
            </a:fld>
            <a:endParaRPr lang="en-US"/>
          </a:p>
        </p:txBody>
      </p:sp>
    </p:spTree>
    <p:extLst>
      <p:ext uri="{BB962C8B-B14F-4D97-AF65-F5344CB8AC3E}">
        <p14:creationId xmlns:p14="http://schemas.microsoft.com/office/powerpoint/2010/main" val="3573737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Struggle vs the absolute power of the monarchy</a:t>
            </a:r>
          </a:p>
          <a:p>
            <a:pPr marL="171450" indent="-171450">
              <a:buFont typeface="Arial" panose="020B0604020202020204" pitchFamily="34" charset="0"/>
              <a:buChar char="•"/>
            </a:pPr>
            <a:r>
              <a:rPr lang="en-US" u="sng" dirty="0"/>
              <a:t>Magna Carta of Liberties</a:t>
            </a:r>
            <a:r>
              <a:rPr lang="en-US" dirty="0"/>
              <a:t> – agreement bet. King John of England and rebelling barons re protection of the latter’s church rights, vs imprisonment, access to justice, limitation of feudal payments, etc.</a:t>
            </a:r>
          </a:p>
          <a:p>
            <a:pPr marL="171450" indent="-171450">
              <a:buFont typeface="Arial" panose="020B0604020202020204" pitchFamily="34" charset="0"/>
              <a:buChar char="•"/>
            </a:pPr>
            <a:r>
              <a:rPr lang="en-US" u="sng" dirty="0"/>
              <a:t>Charter of the Forest</a:t>
            </a:r>
            <a:r>
              <a:rPr lang="en-US" dirty="0"/>
              <a:t> – access of free men to forests (lands) for food, resources, etc. that were appropriated by the King</a:t>
            </a:r>
          </a:p>
          <a:p>
            <a:pPr marL="171450" indent="-171450">
              <a:buFont typeface="Arial" panose="020B0604020202020204" pitchFamily="34" charset="0"/>
              <a:buChar char="•"/>
            </a:pPr>
            <a:r>
              <a:rPr lang="en-US" u="sng" dirty="0"/>
              <a:t>English revolution &amp; Glorious revolution</a:t>
            </a:r>
            <a:r>
              <a:rPr lang="en-US" dirty="0"/>
              <a:t> – defined the limits of the powers of the monarch and institutionalized the rights of parliament; resulted from the overthrow of King James II by King William III (Dutch) and Parliament; rights guaranteed – free elections, freedom of speech, prohibition of cruel punishment, etc. </a:t>
            </a:r>
          </a:p>
          <a:p>
            <a:pPr marL="171450" indent="-171450">
              <a:buFont typeface="Arial" panose="020B0604020202020204" pitchFamily="34" charset="0"/>
              <a:buChar char="•"/>
            </a:pPr>
            <a:r>
              <a:rPr lang="en-US" u="sng" dirty="0"/>
              <a:t>American revolution</a:t>
            </a:r>
            <a:r>
              <a:rPr lang="en-US" dirty="0"/>
              <a:t> – colonial revolt vs. Great Britain that established USA; adopted federal constitution outlining </a:t>
            </a:r>
            <a:r>
              <a:rPr lang="en-US" u="sng" dirty="0"/>
              <a:t>Bill of Rights</a:t>
            </a:r>
            <a:r>
              <a:rPr lang="en-US" dirty="0"/>
              <a:t> (guarantee vs powers of federal government – freedom of religion; freedom of expression; prohibition vs gov’t intrusion w/o warrant, </a:t>
            </a:r>
            <a:r>
              <a:rPr lang="en-US" dirty="0" err="1"/>
              <a:t>etc</a:t>
            </a:r>
            <a:r>
              <a:rPr lang="en-US" dirty="0"/>
              <a:t>/)</a:t>
            </a:r>
          </a:p>
          <a:p>
            <a:pPr marL="171450" indent="-171450">
              <a:buFont typeface="Arial" panose="020B0604020202020204" pitchFamily="34" charset="0"/>
              <a:buChar char="•"/>
            </a:pPr>
            <a:r>
              <a:rPr lang="en-US" u="sng" dirty="0"/>
              <a:t>French revolution</a:t>
            </a:r>
            <a:r>
              <a:rPr lang="en-US" dirty="0"/>
              <a:t> – revolt to overthrow monarchy (abolition of feudal privileges – taxes, exclusive hunting rights, personal serfdom, etc.)</a:t>
            </a:r>
          </a:p>
          <a:p>
            <a:endParaRPr lang="en-US" dirty="0"/>
          </a:p>
        </p:txBody>
      </p:sp>
      <p:sp>
        <p:nvSpPr>
          <p:cNvPr id="4" name="Slide Number Placeholder 3"/>
          <p:cNvSpPr>
            <a:spLocks noGrp="1"/>
          </p:cNvSpPr>
          <p:nvPr>
            <p:ph type="sldNum" sz="quarter" idx="10"/>
          </p:nvPr>
        </p:nvSpPr>
        <p:spPr/>
        <p:txBody>
          <a:bodyPr/>
          <a:lstStyle/>
          <a:p>
            <a:fld id="{29E91CF1-9BCE-D347-9FE3-4B966D997643}" type="slidenum">
              <a:rPr lang="en-US" smtClean="0"/>
              <a:t>9</a:t>
            </a:fld>
            <a:endParaRPr lang="en-US"/>
          </a:p>
        </p:txBody>
      </p:sp>
    </p:spTree>
    <p:extLst>
      <p:ext uri="{BB962C8B-B14F-4D97-AF65-F5344CB8AC3E}">
        <p14:creationId xmlns:p14="http://schemas.microsoft.com/office/powerpoint/2010/main" val="430932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 of civil and political rights – (1) right to life, liberty and personal security; (2) right to property of the person or of a legal person; (3) right to equality before the law; (4) right to a fair trial; (5) right to privacy; (6) freedom of belief and religion; (7) freedom of opinion; (8) freedom of expression; (9) right to information; (10) right to vote, etc.</a:t>
            </a:r>
          </a:p>
          <a:p>
            <a:endParaRPr lang="en-US" dirty="0"/>
          </a:p>
          <a:p>
            <a:r>
              <a:rPr lang="en-US" dirty="0"/>
              <a:t>BUT, the measure and limits of man’s freedoms and rights is based on ownership of property (e.g. only men with property have the right to vote). Thus, working people’s continued to struggle for their rights against exploitation</a:t>
            </a:r>
          </a:p>
        </p:txBody>
      </p:sp>
      <p:sp>
        <p:nvSpPr>
          <p:cNvPr id="4" name="Slide Number Placeholder 3"/>
          <p:cNvSpPr>
            <a:spLocks noGrp="1"/>
          </p:cNvSpPr>
          <p:nvPr>
            <p:ph type="sldNum" sz="quarter" idx="10"/>
          </p:nvPr>
        </p:nvSpPr>
        <p:spPr/>
        <p:txBody>
          <a:bodyPr/>
          <a:lstStyle/>
          <a:p>
            <a:fld id="{29E91CF1-9BCE-D347-9FE3-4B966D997643}" type="slidenum">
              <a:rPr lang="en-US" smtClean="0"/>
              <a:t>10</a:t>
            </a:fld>
            <a:endParaRPr lang="en-US"/>
          </a:p>
        </p:txBody>
      </p:sp>
    </p:spTree>
    <p:extLst>
      <p:ext uri="{BB962C8B-B14F-4D97-AF65-F5344CB8AC3E}">
        <p14:creationId xmlns:p14="http://schemas.microsoft.com/office/powerpoint/2010/main" val="1647051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1848 revolutions in France, Germany, Italy, etc.</a:t>
            </a:r>
          </a:p>
          <a:p>
            <a:pPr marL="171450" indent="-171450">
              <a:buFont typeface="Arial" panose="020B0604020202020204" pitchFamily="34" charset="0"/>
              <a:buChar char="•"/>
            </a:pPr>
            <a:r>
              <a:rPr lang="en-US" dirty="0"/>
              <a:t>8-hour work day introduced after WWI, in Russia after the Bolshevik revolution</a:t>
            </a:r>
          </a:p>
          <a:p>
            <a:pPr marL="171450" indent="-171450">
              <a:buFont typeface="Arial" panose="020B0604020202020204" pitchFamily="34" charset="0"/>
              <a:buChar char="•"/>
            </a:pPr>
            <a:r>
              <a:rPr lang="en-US" dirty="0"/>
              <a:t>Great Depression = 1935 US National Labor Relations Act guaranteeing workers’ rights to unions and collective bargaining; 1938 Fair Labor Standards Act that set maximum work hours (44 hours/week) and minimum wages, and prohibition of child labor (16 y/o and below forbidden); 1935 Social Security Act`</a:t>
            </a:r>
          </a:p>
          <a:p>
            <a:pPr marL="171450" indent="-171450">
              <a:buFont typeface="Arial" panose="020B0604020202020204" pitchFamily="34" charset="0"/>
              <a:buChar char="•"/>
            </a:pPr>
            <a:r>
              <a:rPr lang="en-US" dirty="0"/>
              <a:t>UDHR – including labor rights (right to work, remuneration, social protection, trade unions, working hours, etc.)</a:t>
            </a:r>
          </a:p>
        </p:txBody>
      </p:sp>
      <p:sp>
        <p:nvSpPr>
          <p:cNvPr id="4" name="Slide Number Placeholder 3"/>
          <p:cNvSpPr>
            <a:spLocks noGrp="1"/>
          </p:cNvSpPr>
          <p:nvPr>
            <p:ph type="sldNum" sz="quarter" idx="10"/>
          </p:nvPr>
        </p:nvSpPr>
        <p:spPr/>
        <p:txBody>
          <a:bodyPr/>
          <a:lstStyle/>
          <a:p>
            <a:fld id="{29E91CF1-9BCE-D347-9FE3-4B966D997643}" type="slidenum">
              <a:rPr lang="en-US" smtClean="0"/>
              <a:t>11</a:t>
            </a:fld>
            <a:endParaRPr lang="en-US"/>
          </a:p>
        </p:txBody>
      </p:sp>
    </p:spTree>
    <p:extLst>
      <p:ext uri="{BB962C8B-B14F-4D97-AF65-F5344CB8AC3E}">
        <p14:creationId xmlns:p14="http://schemas.microsoft.com/office/powerpoint/2010/main" val="1127550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522F8-C2E0-A940-8D41-029B5750D1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CB7856-74DB-C640-9E75-F795D248B4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2FE393-0EFB-BE49-B5A6-EACC4457FB67}"/>
              </a:ext>
            </a:extLst>
          </p:cNvPr>
          <p:cNvSpPr>
            <a:spLocks noGrp="1"/>
          </p:cNvSpPr>
          <p:nvPr>
            <p:ph type="dt" sz="half" idx="10"/>
          </p:nvPr>
        </p:nvSpPr>
        <p:spPr/>
        <p:txBody>
          <a:bodyPr/>
          <a:lstStyle/>
          <a:p>
            <a:fld id="{B794D41B-7145-4445-9967-7749EE48487C}" type="datetimeFigureOut">
              <a:rPr lang="en-US" smtClean="0"/>
              <a:t>1/31/2021</a:t>
            </a:fld>
            <a:endParaRPr lang="en-US"/>
          </a:p>
        </p:txBody>
      </p:sp>
      <p:sp>
        <p:nvSpPr>
          <p:cNvPr id="5" name="Footer Placeholder 4">
            <a:extLst>
              <a:ext uri="{FF2B5EF4-FFF2-40B4-BE49-F238E27FC236}">
                <a16:creationId xmlns:a16="http://schemas.microsoft.com/office/drawing/2014/main" id="{026A0CE0-70F1-F64A-9796-92971019C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0B38F8-D7FE-5544-8707-796856538632}"/>
              </a:ext>
            </a:extLst>
          </p:cNvPr>
          <p:cNvSpPr>
            <a:spLocks noGrp="1"/>
          </p:cNvSpPr>
          <p:nvPr>
            <p:ph type="sldNum" sz="quarter" idx="12"/>
          </p:nvPr>
        </p:nvSpPr>
        <p:spPr/>
        <p:txBody>
          <a:bodyPr/>
          <a:lstStyle/>
          <a:p>
            <a:fld id="{94B11964-DC62-6B47-8B2E-6EC4D3C9D9F3}" type="slidenum">
              <a:rPr lang="en-US" smtClean="0"/>
              <a:t>‹#›</a:t>
            </a:fld>
            <a:endParaRPr lang="en-US"/>
          </a:p>
        </p:txBody>
      </p:sp>
    </p:spTree>
    <p:extLst>
      <p:ext uri="{BB962C8B-B14F-4D97-AF65-F5344CB8AC3E}">
        <p14:creationId xmlns:p14="http://schemas.microsoft.com/office/powerpoint/2010/main" val="3354919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7E94A-17F3-3847-A34A-B459BAB11E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B1217F-2211-0D4C-BA8F-6636923528E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16E2C6-4943-8947-917E-C5109E82C9CF}"/>
              </a:ext>
            </a:extLst>
          </p:cNvPr>
          <p:cNvSpPr>
            <a:spLocks noGrp="1"/>
          </p:cNvSpPr>
          <p:nvPr>
            <p:ph type="dt" sz="half" idx="10"/>
          </p:nvPr>
        </p:nvSpPr>
        <p:spPr/>
        <p:txBody>
          <a:bodyPr/>
          <a:lstStyle/>
          <a:p>
            <a:fld id="{B794D41B-7145-4445-9967-7749EE48487C}" type="datetimeFigureOut">
              <a:rPr lang="en-US" smtClean="0"/>
              <a:t>1/31/2021</a:t>
            </a:fld>
            <a:endParaRPr lang="en-US"/>
          </a:p>
        </p:txBody>
      </p:sp>
      <p:sp>
        <p:nvSpPr>
          <p:cNvPr id="5" name="Footer Placeholder 4">
            <a:extLst>
              <a:ext uri="{FF2B5EF4-FFF2-40B4-BE49-F238E27FC236}">
                <a16:creationId xmlns:a16="http://schemas.microsoft.com/office/drawing/2014/main" id="{68547EEC-1C05-614A-8B7F-D4FBE7D2C7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C122F2-4911-9E4D-A595-D2A53EA2F0A5}"/>
              </a:ext>
            </a:extLst>
          </p:cNvPr>
          <p:cNvSpPr>
            <a:spLocks noGrp="1"/>
          </p:cNvSpPr>
          <p:nvPr>
            <p:ph type="sldNum" sz="quarter" idx="12"/>
          </p:nvPr>
        </p:nvSpPr>
        <p:spPr/>
        <p:txBody>
          <a:bodyPr/>
          <a:lstStyle/>
          <a:p>
            <a:fld id="{94B11964-DC62-6B47-8B2E-6EC4D3C9D9F3}" type="slidenum">
              <a:rPr lang="en-US" smtClean="0"/>
              <a:t>‹#›</a:t>
            </a:fld>
            <a:endParaRPr lang="en-US"/>
          </a:p>
        </p:txBody>
      </p:sp>
    </p:spTree>
    <p:extLst>
      <p:ext uri="{BB962C8B-B14F-4D97-AF65-F5344CB8AC3E}">
        <p14:creationId xmlns:p14="http://schemas.microsoft.com/office/powerpoint/2010/main" val="1289379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AF3768-7B3D-5947-B5BD-CD6EDA3463E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310878-3482-9840-B418-046FCAF64F3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7F9F8E-8FA5-754C-AA2A-E17DB0FC910A}"/>
              </a:ext>
            </a:extLst>
          </p:cNvPr>
          <p:cNvSpPr>
            <a:spLocks noGrp="1"/>
          </p:cNvSpPr>
          <p:nvPr>
            <p:ph type="dt" sz="half" idx="10"/>
          </p:nvPr>
        </p:nvSpPr>
        <p:spPr/>
        <p:txBody>
          <a:bodyPr/>
          <a:lstStyle/>
          <a:p>
            <a:fld id="{B794D41B-7145-4445-9967-7749EE48487C}" type="datetimeFigureOut">
              <a:rPr lang="en-US" smtClean="0"/>
              <a:t>1/31/2021</a:t>
            </a:fld>
            <a:endParaRPr lang="en-US"/>
          </a:p>
        </p:txBody>
      </p:sp>
      <p:sp>
        <p:nvSpPr>
          <p:cNvPr id="5" name="Footer Placeholder 4">
            <a:extLst>
              <a:ext uri="{FF2B5EF4-FFF2-40B4-BE49-F238E27FC236}">
                <a16:creationId xmlns:a16="http://schemas.microsoft.com/office/drawing/2014/main" id="{7F041230-2E43-F949-9C10-224422D3F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26D5C1-4D2B-A749-91D5-D6F828FE3291}"/>
              </a:ext>
            </a:extLst>
          </p:cNvPr>
          <p:cNvSpPr>
            <a:spLocks noGrp="1"/>
          </p:cNvSpPr>
          <p:nvPr>
            <p:ph type="sldNum" sz="quarter" idx="12"/>
          </p:nvPr>
        </p:nvSpPr>
        <p:spPr/>
        <p:txBody>
          <a:bodyPr/>
          <a:lstStyle/>
          <a:p>
            <a:fld id="{94B11964-DC62-6B47-8B2E-6EC4D3C9D9F3}" type="slidenum">
              <a:rPr lang="en-US" smtClean="0"/>
              <a:t>‹#›</a:t>
            </a:fld>
            <a:endParaRPr lang="en-US"/>
          </a:p>
        </p:txBody>
      </p:sp>
    </p:spTree>
    <p:extLst>
      <p:ext uri="{BB962C8B-B14F-4D97-AF65-F5344CB8AC3E}">
        <p14:creationId xmlns:p14="http://schemas.microsoft.com/office/powerpoint/2010/main" val="3238123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7A3D6-01FA-9246-9A7A-EE1A8A7F03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302C23-E292-5041-ADBD-3BF4867A6DA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C1F38F-2166-2941-8DDB-849664EFA37E}"/>
              </a:ext>
            </a:extLst>
          </p:cNvPr>
          <p:cNvSpPr>
            <a:spLocks noGrp="1"/>
          </p:cNvSpPr>
          <p:nvPr>
            <p:ph type="dt" sz="half" idx="10"/>
          </p:nvPr>
        </p:nvSpPr>
        <p:spPr/>
        <p:txBody>
          <a:bodyPr/>
          <a:lstStyle/>
          <a:p>
            <a:fld id="{B794D41B-7145-4445-9967-7749EE48487C}" type="datetimeFigureOut">
              <a:rPr lang="en-US" smtClean="0"/>
              <a:t>1/31/2021</a:t>
            </a:fld>
            <a:endParaRPr lang="en-US"/>
          </a:p>
        </p:txBody>
      </p:sp>
      <p:sp>
        <p:nvSpPr>
          <p:cNvPr id="5" name="Footer Placeholder 4">
            <a:extLst>
              <a:ext uri="{FF2B5EF4-FFF2-40B4-BE49-F238E27FC236}">
                <a16:creationId xmlns:a16="http://schemas.microsoft.com/office/drawing/2014/main" id="{167058C1-080A-1D47-80DE-1519B72788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FDF7B1-4618-CC49-A389-7C93584B3412}"/>
              </a:ext>
            </a:extLst>
          </p:cNvPr>
          <p:cNvSpPr>
            <a:spLocks noGrp="1"/>
          </p:cNvSpPr>
          <p:nvPr>
            <p:ph type="sldNum" sz="quarter" idx="12"/>
          </p:nvPr>
        </p:nvSpPr>
        <p:spPr/>
        <p:txBody>
          <a:bodyPr/>
          <a:lstStyle/>
          <a:p>
            <a:fld id="{94B11964-DC62-6B47-8B2E-6EC4D3C9D9F3}" type="slidenum">
              <a:rPr lang="en-US" smtClean="0"/>
              <a:t>‹#›</a:t>
            </a:fld>
            <a:endParaRPr lang="en-US"/>
          </a:p>
        </p:txBody>
      </p:sp>
    </p:spTree>
    <p:extLst>
      <p:ext uri="{BB962C8B-B14F-4D97-AF65-F5344CB8AC3E}">
        <p14:creationId xmlns:p14="http://schemas.microsoft.com/office/powerpoint/2010/main" val="369127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C5CA1-1B18-7D4E-BA20-DE256A4D74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5726AEA-7C1B-804D-B7A0-27A2C99A46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5B32B95-CC1F-1B45-84BC-960DF3D0CFC1}"/>
              </a:ext>
            </a:extLst>
          </p:cNvPr>
          <p:cNvSpPr>
            <a:spLocks noGrp="1"/>
          </p:cNvSpPr>
          <p:nvPr>
            <p:ph type="dt" sz="half" idx="10"/>
          </p:nvPr>
        </p:nvSpPr>
        <p:spPr/>
        <p:txBody>
          <a:bodyPr/>
          <a:lstStyle/>
          <a:p>
            <a:fld id="{B794D41B-7145-4445-9967-7749EE48487C}" type="datetimeFigureOut">
              <a:rPr lang="en-US" smtClean="0"/>
              <a:t>1/31/2021</a:t>
            </a:fld>
            <a:endParaRPr lang="en-US"/>
          </a:p>
        </p:txBody>
      </p:sp>
      <p:sp>
        <p:nvSpPr>
          <p:cNvPr id="5" name="Footer Placeholder 4">
            <a:extLst>
              <a:ext uri="{FF2B5EF4-FFF2-40B4-BE49-F238E27FC236}">
                <a16:creationId xmlns:a16="http://schemas.microsoft.com/office/drawing/2014/main" id="{BC976991-7E2B-4F41-8C01-924C0B0C5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D2B5AE-D63B-F342-9EF3-2D853D604D35}"/>
              </a:ext>
            </a:extLst>
          </p:cNvPr>
          <p:cNvSpPr>
            <a:spLocks noGrp="1"/>
          </p:cNvSpPr>
          <p:nvPr>
            <p:ph type="sldNum" sz="quarter" idx="12"/>
          </p:nvPr>
        </p:nvSpPr>
        <p:spPr/>
        <p:txBody>
          <a:bodyPr/>
          <a:lstStyle/>
          <a:p>
            <a:fld id="{94B11964-DC62-6B47-8B2E-6EC4D3C9D9F3}" type="slidenum">
              <a:rPr lang="en-US" smtClean="0"/>
              <a:t>‹#›</a:t>
            </a:fld>
            <a:endParaRPr lang="en-US"/>
          </a:p>
        </p:txBody>
      </p:sp>
    </p:spTree>
    <p:extLst>
      <p:ext uri="{BB962C8B-B14F-4D97-AF65-F5344CB8AC3E}">
        <p14:creationId xmlns:p14="http://schemas.microsoft.com/office/powerpoint/2010/main" val="439721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21EC8-2C5B-8F42-AE52-55CC24A440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D9E1E9-5464-7647-8F63-D6B41CA21C1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6FB6B6-02A3-C241-8073-73C47C96F26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D07135-A407-DF4E-892D-344670B51A54}"/>
              </a:ext>
            </a:extLst>
          </p:cNvPr>
          <p:cNvSpPr>
            <a:spLocks noGrp="1"/>
          </p:cNvSpPr>
          <p:nvPr>
            <p:ph type="dt" sz="half" idx="10"/>
          </p:nvPr>
        </p:nvSpPr>
        <p:spPr/>
        <p:txBody>
          <a:bodyPr/>
          <a:lstStyle/>
          <a:p>
            <a:fld id="{B794D41B-7145-4445-9967-7749EE48487C}" type="datetimeFigureOut">
              <a:rPr lang="en-US" smtClean="0"/>
              <a:t>1/31/2021</a:t>
            </a:fld>
            <a:endParaRPr lang="en-US"/>
          </a:p>
        </p:txBody>
      </p:sp>
      <p:sp>
        <p:nvSpPr>
          <p:cNvPr id="6" name="Footer Placeholder 5">
            <a:extLst>
              <a:ext uri="{FF2B5EF4-FFF2-40B4-BE49-F238E27FC236}">
                <a16:creationId xmlns:a16="http://schemas.microsoft.com/office/drawing/2014/main" id="{F4FAF883-1B3C-E345-8574-28C35C6282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A9D39D-A402-E247-9018-F467CD9B80B2}"/>
              </a:ext>
            </a:extLst>
          </p:cNvPr>
          <p:cNvSpPr>
            <a:spLocks noGrp="1"/>
          </p:cNvSpPr>
          <p:nvPr>
            <p:ph type="sldNum" sz="quarter" idx="12"/>
          </p:nvPr>
        </p:nvSpPr>
        <p:spPr/>
        <p:txBody>
          <a:bodyPr/>
          <a:lstStyle/>
          <a:p>
            <a:fld id="{94B11964-DC62-6B47-8B2E-6EC4D3C9D9F3}" type="slidenum">
              <a:rPr lang="en-US" smtClean="0"/>
              <a:t>‹#›</a:t>
            </a:fld>
            <a:endParaRPr lang="en-US"/>
          </a:p>
        </p:txBody>
      </p:sp>
    </p:spTree>
    <p:extLst>
      <p:ext uri="{BB962C8B-B14F-4D97-AF65-F5344CB8AC3E}">
        <p14:creationId xmlns:p14="http://schemas.microsoft.com/office/powerpoint/2010/main" val="3829764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EFBD9-4D7D-5A47-A66A-7B33195242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F5F49A-CC18-744E-BCD3-D4A8CD4345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0A9D569-4243-7D4A-ABC7-5D418E1A33D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7D1A40-C8FC-A94A-8598-E94428AED4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611164F-4249-0A45-9BC8-BF044E3A785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B9532C-AC79-8947-B186-B1DB7B587F66}"/>
              </a:ext>
            </a:extLst>
          </p:cNvPr>
          <p:cNvSpPr>
            <a:spLocks noGrp="1"/>
          </p:cNvSpPr>
          <p:nvPr>
            <p:ph type="dt" sz="half" idx="10"/>
          </p:nvPr>
        </p:nvSpPr>
        <p:spPr/>
        <p:txBody>
          <a:bodyPr/>
          <a:lstStyle/>
          <a:p>
            <a:fld id="{B794D41B-7145-4445-9967-7749EE48487C}" type="datetimeFigureOut">
              <a:rPr lang="en-US" smtClean="0"/>
              <a:t>1/31/2021</a:t>
            </a:fld>
            <a:endParaRPr lang="en-US"/>
          </a:p>
        </p:txBody>
      </p:sp>
      <p:sp>
        <p:nvSpPr>
          <p:cNvPr id="8" name="Footer Placeholder 7">
            <a:extLst>
              <a:ext uri="{FF2B5EF4-FFF2-40B4-BE49-F238E27FC236}">
                <a16:creationId xmlns:a16="http://schemas.microsoft.com/office/drawing/2014/main" id="{185CB64D-3012-3A49-B386-99F0BD7ADE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158026-F7A9-524C-BB04-C2C983ABA89D}"/>
              </a:ext>
            </a:extLst>
          </p:cNvPr>
          <p:cNvSpPr>
            <a:spLocks noGrp="1"/>
          </p:cNvSpPr>
          <p:nvPr>
            <p:ph type="sldNum" sz="quarter" idx="12"/>
          </p:nvPr>
        </p:nvSpPr>
        <p:spPr/>
        <p:txBody>
          <a:bodyPr/>
          <a:lstStyle/>
          <a:p>
            <a:fld id="{94B11964-DC62-6B47-8B2E-6EC4D3C9D9F3}" type="slidenum">
              <a:rPr lang="en-US" smtClean="0"/>
              <a:t>‹#›</a:t>
            </a:fld>
            <a:endParaRPr lang="en-US"/>
          </a:p>
        </p:txBody>
      </p:sp>
    </p:spTree>
    <p:extLst>
      <p:ext uri="{BB962C8B-B14F-4D97-AF65-F5344CB8AC3E}">
        <p14:creationId xmlns:p14="http://schemas.microsoft.com/office/powerpoint/2010/main" val="1913268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3DC48-EFCA-B24A-B717-A841593748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8A16F0-9C6C-324C-9A44-3BDA98FE5DF8}"/>
              </a:ext>
            </a:extLst>
          </p:cNvPr>
          <p:cNvSpPr>
            <a:spLocks noGrp="1"/>
          </p:cNvSpPr>
          <p:nvPr>
            <p:ph type="dt" sz="half" idx="10"/>
          </p:nvPr>
        </p:nvSpPr>
        <p:spPr/>
        <p:txBody>
          <a:bodyPr/>
          <a:lstStyle/>
          <a:p>
            <a:fld id="{B794D41B-7145-4445-9967-7749EE48487C}" type="datetimeFigureOut">
              <a:rPr lang="en-US" smtClean="0"/>
              <a:t>1/31/2021</a:t>
            </a:fld>
            <a:endParaRPr lang="en-US"/>
          </a:p>
        </p:txBody>
      </p:sp>
      <p:sp>
        <p:nvSpPr>
          <p:cNvPr id="4" name="Footer Placeholder 3">
            <a:extLst>
              <a:ext uri="{FF2B5EF4-FFF2-40B4-BE49-F238E27FC236}">
                <a16:creationId xmlns:a16="http://schemas.microsoft.com/office/drawing/2014/main" id="{77B63751-99BA-E744-98BD-38885C2F4A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EA17E3-663E-7747-B077-93DB0C762CA8}"/>
              </a:ext>
            </a:extLst>
          </p:cNvPr>
          <p:cNvSpPr>
            <a:spLocks noGrp="1"/>
          </p:cNvSpPr>
          <p:nvPr>
            <p:ph type="sldNum" sz="quarter" idx="12"/>
          </p:nvPr>
        </p:nvSpPr>
        <p:spPr/>
        <p:txBody>
          <a:bodyPr/>
          <a:lstStyle/>
          <a:p>
            <a:fld id="{94B11964-DC62-6B47-8B2E-6EC4D3C9D9F3}" type="slidenum">
              <a:rPr lang="en-US" smtClean="0"/>
              <a:t>‹#›</a:t>
            </a:fld>
            <a:endParaRPr lang="en-US"/>
          </a:p>
        </p:txBody>
      </p:sp>
    </p:spTree>
    <p:extLst>
      <p:ext uri="{BB962C8B-B14F-4D97-AF65-F5344CB8AC3E}">
        <p14:creationId xmlns:p14="http://schemas.microsoft.com/office/powerpoint/2010/main" val="1907019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489450-3F18-4E4B-93CE-26C4ACE3246D}"/>
              </a:ext>
            </a:extLst>
          </p:cNvPr>
          <p:cNvSpPr>
            <a:spLocks noGrp="1"/>
          </p:cNvSpPr>
          <p:nvPr>
            <p:ph type="dt" sz="half" idx="10"/>
          </p:nvPr>
        </p:nvSpPr>
        <p:spPr/>
        <p:txBody>
          <a:bodyPr/>
          <a:lstStyle/>
          <a:p>
            <a:fld id="{B794D41B-7145-4445-9967-7749EE48487C}" type="datetimeFigureOut">
              <a:rPr lang="en-US" smtClean="0"/>
              <a:t>1/31/2021</a:t>
            </a:fld>
            <a:endParaRPr lang="en-US"/>
          </a:p>
        </p:txBody>
      </p:sp>
      <p:sp>
        <p:nvSpPr>
          <p:cNvPr id="3" name="Footer Placeholder 2">
            <a:extLst>
              <a:ext uri="{FF2B5EF4-FFF2-40B4-BE49-F238E27FC236}">
                <a16:creationId xmlns:a16="http://schemas.microsoft.com/office/drawing/2014/main" id="{DA30C0C7-BA91-554D-B1AD-EC044193A4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3B5362-07F3-2041-B754-D0525F73AED2}"/>
              </a:ext>
            </a:extLst>
          </p:cNvPr>
          <p:cNvSpPr>
            <a:spLocks noGrp="1"/>
          </p:cNvSpPr>
          <p:nvPr>
            <p:ph type="sldNum" sz="quarter" idx="12"/>
          </p:nvPr>
        </p:nvSpPr>
        <p:spPr/>
        <p:txBody>
          <a:bodyPr/>
          <a:lstStyle/>
          <a:p>
            <a:fld id="{94B11964-DC62-6B47-8B2E-6EC4D3C9D9F3}" type="slidenum">
              <a:rPr lang="en-US" smtClean="0"/>
              <a:t>‹#›</a:t>
            </a:fld>
            <a:endParaRPr lang="en-US"/>
          </a:p>
        </p:txBody>
      </p:sp>
    </p:spTree>
    <p:extLst>
      <p:ext uri="{BB962C8B-B14F-4D97-AF65-F5344CB8AC3E}">
        <p14:creationId xmlns:p14="http://schemas.microsoft.com/office/powerpoint/2010/main" val="2667708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BFA37-68C4-644A-9161-350BC62BE1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95D210-C460-0A4D-A6A0-0048777B9C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3485A2-9EEA-5643-9EAB-A108DBA8A1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345F1A4-8D8A-1E4E-8ADA-9A860CEF4BD2}"/>
              </a:ext>
            </a:extLst>
          </p:cNvPr>
          <p:cNvSpPr>
            <a:spLocks noGrp="1"/>
          </p:cNvSpPr>
          <p:nvPr>
            <p:ph type="dt" sz="half" idx="10"/>
          </p:nvPr>
        </p:nvSpPr>
        <p:spPr/>
        <p:txBody>
          <a:bodyPr/>
          <a:lstStyle/>
          <a:p>
            <a:fld id="{B794D41B-7145-4445-9967-7749EE48487C}" type="datetimeFigureOut">
              <a:rPr lang="en-US" smtClean="0"/>
              <a:t>1/31/2021</a:t>
            </a:fld>
            <a:endParaRPr lang="en-US"/>
          </a:p>
        </p:txBody>
      </p:sp>
      <p:sp>
        <p:nvSpPr>
          <p:cNvPr id="6" name="Footer Placeholder 5">
            <a:extLst>
              <a:ext uri="{FF2B5EF4-FFF2-40B4-BE49-F238E27FC236}">
                <a16:creationId xmlns:a16="http://schemas.microsoft.com/office/drawing/2014/main" id="{5039CD35-AE6F-144F-8A04-6C4B534E97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8779F1-03E8-F840-84D6-B0EC589D0FC2}"/>
              </a:ext>
            </a:extLst>
          </p:cNvPr>
          <p:cNvSpPr>
            <a:spLocks noGrp="1"/>
          </p:cNvSpPr>
          <p:nvPr>
            <p:ph type="sldNum" sz="quarter" idx="12"/>
          </p:nvPr>
        </p:nvSpPr>
        <p:spPr/>
        <p:txBody>
          <a:bodyPr/>
          <a:lstStyle/>
          <a:p>
            <a:fld id="{94B11964-DC62-6B47-8B2E-6EC4D3C9D9F3}" type="slidenum">
              <a:rPr lang="en-US" smtClean="0"/>
              <a:t>‹#›</a:t>
            </a:fld>
            <a:endParaRPr lang="en-US"/>
          </a:p>
        </p:txBody>
      </p:sp>
    </p:spTree>
    <p:extLst>
      <p:ext uri="{BB962C8B-B14F-4D97-AF65-F5344CB8AC3E}">
        <p14:creationId xmlns:p14="http://schemas.microsoft.com/office/powerpoint/2010/main" val="3004876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41D1F-9273-0740-A90D-0C89A39C29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D666A8-674D-2E4A-84E1-E798C94150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7CD8E1-8D13-1D4E-AC3C-FED43D517E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74BD6B3-6AC9-424C-A61B-C89627892BB1}"/>
              </a:ext>
            </a:extLst>
          </p:cNvPr>
          <p:cNvSpPr>
            <a:spLocks noGrp="1"/>
          </p:cNvSpPr>
          <p:nvPr>
            <p:ph type="dt" sz="half" idx="10"/>
          </p:nvPr>
        </p:nvSpPr>
        <p:spPr/>
        <p:txBody>
          <a:bodyPr/>
          <a:lstStyle/>
          <a:p>
            <a:fld id="{B794D41B-7145-4445-9967-7749EE48487C}" type="datetimeFigureOut">
              <a:rPr lang="en-US" smtClean="0"/>
              <a:t>1/31/2021</a:t>
            </a:fld>
            <a:endParaRPr lang="en-US"/>
          </a:p>
        </p:txBody>
      </p:sp>
      <p:sp>
        <p:nvSpPr>
          <p:cNvPr id="6" name="Footer Placeholder 5">
            <a:extLst>
              <a:ext uri="{FF2B5EF4-FFF2-40B4-BE49-F238E27FC236}">
                <a16:creationId xmlns:a16="http://schemas.microsoft.com/office/drawing/2014/main" id="{ECF0E97E-914E-1440-8E96-023807478E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A3E4BE-CC57-DA46-B5F3-C53DE532C18B}"/>
              </a:ext>
            </a:extLst>
          </p:cNvPr>
          <p:cNvSpPr>
            <a:spLocks noGrp="1"/>
          </p:cNvSpPr>
          <p:nvPr>
            <p:ph type="sldNum" sz="quarter" idx="12"/>
          </p:nvPr>
        </p:nvSpPr>
        <p:spPr/>
        <p:txBody>
          <a:bodyPr/>
          <a:lstStyle/>
          <a:p>
            <a:fld id="{94B11964-DC62-6B47-8B2E-6EC4D3C9D9F3}" type="slidenum">
              <a:rPr lang="en-US" smtClean="0"/>
              <a:t>‹#›</a:t>
            </a:fld>
            <a:endParaRPr lang="en-US"/>
          </a:p>
        </p:txBody>
      </p:sp>
    </p:spTree>
    <p:extLst>
      <p:ext uri="{BB962C8B-B14F-4D97-AF65-F5344CB8AC3E}">
        <p14:creationId xmlns:p14="http://schemas.microsoft.com/office/powerpoint/2010/main" val="2952129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30D35B-AB7D-754A-85C0-70B3FE7E01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7772A8-2D6B-6E4C-926D-4117272F39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9152F-A74F-F840-882C-0D7D416060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94D41B-7145-4445-9967-7749EE48487C}" type="datetimeFigureOut">
              <a:rPr lang="en-US" smtClean="0"/>
              <a:t>1/31/2021</a:t>
            </a:fld>
            <a:endParaRPr lang="en-US"/>
          </a:p>
        </p:txBody>
      </p:sp>
      <p:sp>
        <p:nvSpPr>
          <p:cNvPr id="5" name="Footer Placeholder 4">
            <a:extLst>
              <a:ext uri="{FF2B5EF4-FFF2-40B4-BE49-F238E27FC236}">
                <a16:creationId xmlns:a16="http://schemas.microsoft.com/office/drawing/2014/main" id="{F64ADACF-1967-5546-9861-56DF5F30FB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E2CE48A-30DB-4646-BB5A-97E53EBF2C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B11964-DC62-6B47-8B2E-6EC4D3C9D9F3}" type="slidenum">
              <a:rPr lang="en-US" smtClean="0"/>
              <a:t>‹#›</a:t>
            </a:fld>
            <a:endParaRPr lang="en-US"/>
          </a:p>
        </p:txBody>
      </p:sp>
    </p:spTree>
    <p:extLst>
      <p:ext uri="{BB962C8B-B14F-4D97-AF65-F5344CB8AC3E}">
        <p14:creationId xmlns:p14="http://schemas.microsoft.com/office/powerpoint/2010/main" val="35205252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diagramColors" Target="../diagrams/colors6.xml"/><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diagramQuickStyle" Target="../diagrams/quickStyle6.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Colors" Target="../diagrams/colors5.xml"/><Relationship Id="rId11" Type="http://schemas.openxmlformats.org/officeDocument/2006/relationships/diagramLayout" Target="../diagrams/layout6.xml"/><Relationship Id="rId5" Type="http://schemas.openxmlformats.org/officeDocument/2006/relationships/diagramQuickStyle" Target="../diagrams/quickStyle5.xml"/><Relationship Id="rId10" Type="http://schemas.openxmlformats.org/officeDocument/2006/relationships/diagramData" Target="../diagrams/data6.xml"/><Relationship Id="rId4" Type="http://schemas.openxmlformats.org/officeDocument/2006/relationships/diagramLayout" Target="../diagrams/layout5.xml"/><Relationship Id="rId9" Type="http://schemas.openxmlformats.org/officeDocument/2006/relationships/image" Target="../media/image6.jpeg"/><Relationship Id="rId14" Type="http://schemas.microsoft.com/office/2007/relationships/diagramDrawing" Target="../diagrams/drawing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diagramQuickStyle" Target="../diagrams/quickStyle8.xml"/><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diagramLayout" Target="../diagrams/layout8.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Colors" Target="../diagrams/colors7.xml"/><Relationship Id="rId11" Type="http://schemas.openxmlformats.org/officeDocument/2006/relationships/diagramData" Target="../diagrams/data8.xml"/><Relationship Id="rId5" Type="http://schemas.openxmlformats.org/officeDocument/2006/relationships/diagramQuickStyle" Target="../diagrams/quickStyle7.xml"/><Relationship Id="rId15" Type="http://schemas.microsoft.com/office/2007/relationships/diagramDrawing" Target="../diagrams/drawing8.xml"/><Relationship Id="rId10" Type="http://schemas.openxmlformats.org/officeDocument/2006/relationships/image" Target="../media/image7.jpeg"/><Relationship Id="rId4" Type="http://schemas.openxmlformats.org/officeDocument/2006/relationships/diagramLayout" Target="../diagrams/layout7.xml"/><Relationship Id="rId9" Type="http://schemas.openxmlformats.org/officeDocument/2006/relationships/image" Target="../media/image6.jpeg"/><Relationship Id="rId14" Type="http://schemas.openxmlformats.org/officeDocument/2006/relationships/diagramColors" Target="../diagrams/colors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diagramQuickStyle" Target="../diagrams/quickStyle10.xml"/><Relationship Id="rId3" Type="http://schemas.openxmlformats.org/officeDocument/2006/relationships/diagramLayout" Target="../diagrams/layout9.xml"/><Relationship Id="rId7" Type="http://schemas.openxmlformats.org/officeDocument/2006/relationships/image" Target="../media/image5.jpeg"/><Relationship Id="rId12" Type="http://schemas.openxmlformats.org/officeDocument/2006/relationships/diagramLayout" Target="../diagrams/layout10.xml"/><Relationship Id="rId2" Type="http://schemas.openxmlformats.org/officeDocument/2006/relationships/diagramData" Target="../diagrams/data9.xml"/><Relationship Id="rId1" Type="http://schemas.openxmlformats.org/officeDocument/2006/relationships/slideLayout" Target="../slideLayouts/slideLayout6.xml"/><Relationship Id="rId6" Type="http://schemas.microsoft.com/office/2007/relationships/diagramDrawing" Target="../diagrams/drawing9.xml"/><Relationship Id="rId11" Type="http://schemas.openxmlformats.org/officeDocument/2006/relationships/diagramData" Target="../diagrams/data10.xml"/><Relationship Id="rId5" Type="http://schemas.openxmlformats.org/officeDocument/2006/relationships/diagramColors" Target="../diagrams/colors9.xml"/><Relationship Id="rId15" Type="http://schemas.microsoft.com/office/2007/relationships/diagramDrawing" Target="../diagrams/drawing10.xml"/><Relationship Id="rId10" Type="http://schemas.openxmlformats.org/officeDocument/2006/relationships/image" Target="../media/image8.jpeg"/><Relationship Id="rId4" Type="http://schemas.openxmlformats.org/officeDocument/2006/relationships/diagramQuickStyle" Target="../diagrams/quickStyle9.xml"/><Relationship Id="rId9" Type="http://schemas.openxmlformats.org/officeDocument/2006/relationships/image" Target="../media/image7.jpeg"/><Relationship Id="rId14" Type="http://schemas.openxmlformats.org/officeDocument/2006/relationships/diagramColors" Target="../diagrams/colors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foodsov.org/" TargetMode="External"/><Relationship Id="rId2" Type="http://schemas.openxmlformats.org/officeDocument/2006/relationships/image" Target="../media/image15.tiff"/><Relationship Id="rId1" Type="http://schemas.openxmlformats.org/officeDocument/2006/relationships/slideLayout" Target="../slideLayouts/slideLayout3.xml"/><Relationship Id="rId6" Type="http://schemas.openxmlformats.org/officeDocument/2006/relationships/image" Target="../media/image16.tiff"/><Relationship Id="rId5" Type="http://schemas.openxmlformats.org/officeDocument/2006/relationships/hyperlink" Target="http://www.facebook.com/PCFS.Global/" TargetMode="External"/><Relationship Id="rId4" Type="http://schemas.openxmlformats.org/officeDocument/2006/relationships/hyperlink" Target="http://www.twitter.com/PCFSGloba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diagramLayout" Target="../diagrams/layout2.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diagramData" Target="../diagrams/data2.xml"/><Relationship Id="rId2" Type="http://schemas.openxmlformats.org/officeDocument/2006/relationships/notesSlide" Target="../notesSlides/notesSlide6.xml"/><Relationship Id="rId16" Type="http://schemas.microsoft.com/office/2007/relationships/diagramDrawing" Target="../diagrams/drawing2.xml"/><Relationship Id="rId1" Type="http://schemas.openxmlformats.org/officeDocument/2006/relationships/slideLayout" Target="../slideLayouts/slideLayout6.xml"/><Relationship Id="rId6" Type="http://schemas.openxmlformats.org/officeDocument/2006/relationships/diagramColors" Target="../diagrams/colors1.xml"/><Relationship Id="rId11" Type="http://schemas.openxmlformats.org/officeDocument/2006/relationships/image" Target="../media/image8.jpeg"/><Relationship Id="rId5" Type="http://schemas.openxmlformats.org/officeDocument/2006/relationships/diagramQuickStyle" Target="../diagrams/quickStyle1.xml"/><Relationship Id="rId15" Type="http://schemas.openxmlformats.org/officeDocument/2006/relationships/diagramColors" Target="../diagrams/colors2.xml"/><Relationship Id="rId10" Type="http://schemas.openxmlformats.org/officeDocument/2006/relationships/image" Target="../media/image7.jpeg"/><Relationship Id="rId4" Type="http://schemas.openxmlformats.org/officeDocument/2006/relationships/diagramLayout" Target="../diagrams/layout1.xml"/><Relationship Id="rId9" Type="http://schemas.openxmlformats.org/officeDocument/2006/relationships/image" Target="../media/image6.jpeg"/><Relationship Id="rId1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8" Type="http://schemas.openxmlformats.org/officeDocument/2006/relationships/image" Target="../media/image5.jpeg"/><Relationship Id="rId13" Type="http://schemas.microsoft.com/office/2007/relationships/diagramDrawing" Target="../diagrams/drawing4.xml"/><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diagramColors" Target="../diagrams/colors4.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3.xml"/><Relationship Id="rId11" Type="http://schemas.openxmlformats.org/officeDocument/2006/relationships/diagramQuickStyle" Target="../diagrams/quickStyle4.xml"/><Relationship Id="rId5" Type="http://schemas.openxmlformats.org/officeDocument/2006/relationships/diagramQuickStyle" Target="../diagrams/quickStyle3.xml"/><Relationship Id="rId10" Type="http://schemas.openxmlformats.org/officeDocument/2006/relationships/diagramLayout" Target="../diagrams/layout4.xml"/><Relationship Id="rId4" Type="http://schemas.openxmlformats.org/officeDocument/2006/relationships/diagramLayout" Target="../diagrams/layout3.xml"/><Relationship Id="rId9" Type="http://schemas.openxmlformats.org/officeDocument/2006/relationships/diagramData" Target="../diagrams/data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BE87C-08B0-C741-8676-B6CBF17AED76}"/>
              </a:ext>
            </a:extLst>
          </p:cNvPr>
          <p:cNvSpPr>
            <a:spLocks noGrp="1"/>
          </p:cNvSpPr>
          <p:nvPr>
            <p:ph type="ctrTitle"/>
          </p:nvPr>
        </p:nvSpPr>
        <p:spPr/>
        <p:txBody>
          <a:bodyPr/>
          <a:lstStyle/>
          <a:p>
            <a:r>
              <a:rPr lang="en-US" b="1" dirty="0">
                <a:effectLst>
                  <a:outerShdw blurRad="38100" dist="38100" dir="2700000" algn="tl">
                    <a:srgbClr val="000000">
                      <a:alpha val="43137"/>
                    </a:srgbClr>
                  </a:outerShdw>
                </a:effectLst>
              </a:rPr>
              <a:t>Advancing People’s Rights</a:t>
            </a:r>
          </a:p>
        </p:txBody>
      </p:sp>
      <p:sp>
        <p:nvSpPr>
          <p:cNvPr id="3" name="Subtitle 2">
            <a:extLst>
              <a:ext uri="{FF2B5EF4-FFF2-40B4-BE49-F238E27FC236}">
                <a16:creationId xmlns:a16="http://schemas.microsoft.com/office/drawing/2014/main" id="{4A9281FF-9EAC-4E4D-98F2-ED2A413FCA90}"/>
              </a:ext>
            </a:extLst>
          </p:cNvPr>
          <p:cNvSpPr>
            <a:spLocks noGrp="1"/>
          </p:cNvSpPr>
          <p:nvPr>
            <p:ph type="subTitle" idx="1"/>
          </p:nvPr>
        </p:nvSpPr>
        <p:spPr/>
        <p:txBody>
          <a:bodyPr/>
          <a:lstStyle/>
          <a:p>
            <a:endParaRPr lang="en-US" dirty="0"/>
          </a:p>
          <a:p>
            <a:r>
              <a:rPr lang="en-US" dirty="0"/>
              <a:t>Feb 24, 2019 | Negombo, Sri Lanka</a:t>
            </a:r>
          </a:p>
          <a:p>
            <a:r>
              <a:rPr lang="en-US" dirty="0"/>
              <a:t>Peoples Coalition on </a:t>
            </a:r>
            <a:r>
              <a:rPr lang="en-US"/>
              <a:t>Food Sovereignty</a:t>
            </a:r>
            <a:endParaRPr lang="en-US" dirty="0"/>
          </a:p>
        </p:txBody>
      </p:sp>
      <p:sp>
        <p:nvSpPr>
          <p:cNvPr id="4" name="TextBox 3">
            <a:extLst>
              <a:ext uri="{FF2B5EF4-FFF2-40B4-BE49-F238E27FC236}">
                <a16:creationId xmlns:a16="http://schemas.microsoft.com/office/drawing/2014/main" id="{0058B294-A0E8-C043-9E12-8D57F089904E}"/>
              </a:ext>
            </a:extLst>
          </p:cNvPr>
          <p:cNvSpPr txBox="1"/>
          <p:nvPr/>
        </p:nvSpPr>
        <p:spPr>
          <a:xfrm>
            <a:off x="0" y="6488668"/>
            <a:ext cx="6642538" cy="369332"/>
          </a:xfrm>
          <a:prstGeom prst="rect">
            <a:avLst/>
          </a:prstGeom>
          <a:noFill/>
        </p:spPr>
        <p:txBody>
          <a:bodyPr wrap="square" rtlCol="0">
            <a:spAutoFit/>
          </a:bodyPr>
          <a:lstStyle/>
          <a:p>
            <a:r>
              <a:rPr lang="en-US" i="1" dirty="0"/>
              <a:t>Reference: Module and presentations prepared by IBON International</a:t>
            </a:r>
          </a:p>
        </p:txBody>
      </p:sp>
    </p:spTree>
    <p:extLst>
      <p:ext uri="{BB962C8B-B14F-4D97-AF65-F5344CB8AC3E}">
        <p14:creationId xmlns:p14="http://schemas.microsoft.com/office/powerpoint/2010/main" val="4157856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C8686-794E-F84A-ADF8-98CED0B1062F}"/>
              </a:ext>
            </a:extLst>
          </p:cNvPr>
          <p:cNvSpPr>
            <a:spLocks noGrp="1"/>
          </p:cNvSpPr>
          <p:nvPr>
            <p:ph type="title"/>
          </p:nvPr>
        </p:nvSpPr>
        <p:spPr/>
        <p:txBody>
          <a:bodyPr/>
          <a:lstStyle/>
          <a:p>
            <a:r>
              <a:rPr lang="en-US" dirty="0"/>
              <a:t>Evolution of rights</a:t>
            </a:r>
          </a:p>
        </p:txBody>
      </p:sp>
      <p:graphicFrame>
        <p:nvGraphicFramePr>
          <p:cNvPr id="3" name="Content Placeholder 4">
            <a:extLst>
              <a:ext uri="{FF2B5EF4-FFF2-40B4-BE49-F238E27FC236}">
                <a16:creationId xmlns:a16="http://schemas.microsoft.com/office/drawing/2014/main" id="{6735EFD6-8319-1644-B69E-3AAEA9BD4551}"/>
              </a:ext>
            </a:extLst>
          </p:cNvPr>
          <p:cNvGraphicFramePr>
            <a:graphicFrameLocks/>
          </p:cNvGraphicFramePr>
          <p:nvPr>
            <p:extLst>
              <p:ext uri="{D42A27DB-BD31-4B8C-83A1-F6EECF244321}">
                <p14:modId xmlns:p14="http://schemas.microsoft.com/office/powerpoint/2010/main" val="3402996991"/>
              </p:ext>
            </p:extLst>
          </p:nvPr>
        </p:nvGraphicFramePr>
        <p:xfrm>
          <a:off x="2452255" y="1360490"/>
          <a:ext cx="8229600" cy="48310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2" descr="Image result for french revolution painting">
            <a:extLst>
              <a:ext uri="{FF2B5EF4-FFF2-40B4-BE49-F238E27FC236}">
                <a16:creationId xmlns:a16="http://schemas.microsoft.com/office/drawing/2014/main" id="{EE503C1C-BEE9-C444-8391-0D62E1937DFB}"/>
              </a:ext>
            </a:extLst>
          </p:cNvPr>
          <p:cNvPicPr>
            <a:picLocks noChangeAspect="1" noChangeArrowheads="1"/>
          </p:cNvPicPr>
          <p:nvPr/>
        </p:nvPicPr>
        <p:blipFill>
          <a:blip r:embed="rId8"/>
          <a:srcRect/>
          <a:stretch>
            <a:fillRect/>
          </a:stretch>
        </p:blipFill>
        <p:spPr bwMode="auto">
          <a:xfrm>
            <a:off x="2517603" y="3430772"/>
            <a:ext cx="1334593" cy="1228293"/>
          </a:xfrm>
          <a:prstGeom prst="flowChartOr">
            <a:avLst/>
          </a:prstGeom>
          <a:noFill/>
        </p:spPr>
      </p:pic>
      <p:pic>
        <p:nvPicPr>
          <p:cNvPr id="5" name="Picture 4" descr="Image result for national liberation movements">
            <a:extLst>
              <a:ext uri="{FF2B5EF4-FFF2-40B4-BE49-F238E27FC236}">
                <a16:creationId xmlns:a16="http://schemas.microsoft.com/office/drawing/2014/main" id="{EF9F8FED-36F4-3A48-9787-64C0AF153ED5}"/>
              </a:ext>
            </a:extLst>
          </p:cNvPr>
          <p:cNvPicPr>
            <a:picLocks noChangeAspect="1" noChangeArrowheads="1"/>
          </p:cNvPicPr>
          <p:nvPr/>
        </p:nvPicPr>
        <p:blipFill>
          <a:blip r:embed="rId9"/>
          <a:srcRect l="5712" t="6652" r="5477" b="13338"/>
          <a:stretch>
            <a:fillRect/>
          </a:stretch>
        </p:blipFill>
        <p:spPr bwMode="auto">
          <a:xfrm>
            <a:off x="3450090" y="1494976"/>
            <a:ext cx="2299605" cy="2243307"/>
          </a:xfrm>
          <a:prstGeom prst="ellipse">
            <a:avLst/>
          </a:prstGeom>
          <a:noFill/>
        </p:spPr>
      </p:pic>
      <p:graphicFrame>
        <p:nvGraphicFramePr>
          <p:cNvPr id="6" name="Diagram 5">
            <a:extLst>
              <a:ext uri="{FF2B5EF4-FFF2-40B4-BE49-F238E27FC236}">
                <a16:creationId xmlns:a16="http://schemas.microsoft.com/office/drawing/2014/main" id="{C313C8C1-1BF2-1E44-A4E7-0A7F37372268}"/>
              </a:ext>
            </a:extLst>
          </p:cNvPr>
          <p:cNvGraphicFramePr/>
          <p:nvPr>
            <p:extLst>
              <p:ext uri="{D42A27DB-BD31-4B8C-83A1-F6EECF244321}">
                <p14:modId xmlns:p14="http://schemas.microsoft.com/office/powerpoint/2010/main" val="3204486305"/>
              </p:ext>
            </p:extLst>
          </p:nvPr>
        </p:nvGraphicFramePr>
        <p:xfrm>
          <a:off x="2818038" y="5900707"/>
          <a:ext cx="6899212" cy="85301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7" name="Rectangle 6">
            <a:extLst>
              <a:ext uri="{FF2B5EF4-FFF2-40B4-BE49-F238E27FC236}">
                <a16:creationId xmlns:a16="http://schemas.microsoft.com/office/drawing/2014/main" id="{8FF3C11B-079B-CC43-BF93-B8B1EC458E1D}"/>
              </a:ext>
            </a:extLst>
          </p:cNvPr>
          <p:cNvSpPr/>
          <p:nvPr/>
        </p:nvSpPr>
        <p:spPr>
          <a:xfrm>
            <a:off x="6420593" y="1805190"/>
            <a:ext cx="5175662" cy="1938992"/>
          </a:xfrm>
          <a:prstGeom prst="rect">
            <a:avLst/>
          </a:prstGeom>
        </p:spPr>
        <p:txBody>
          <a:bodyPr wrap="square">
            <a:spAutoFit/>
          </a:bodyPr>
          <a:lstStyle/>
          <a:p>
            <a:r>
              <a:rPr lang="en-US" sz="2400" dirty="0"/>
              <a:t>REALITY: Rights and freedoms are based on the right to private property used by capitalists and landlords to appropriate the fruits of the labor of their workers and peasants. </a:t>
            </a:r>
          </a:p>
        </p:txBody>
      </p:sp>
    </p:spTree>
    <p:extLst>
      <p:ext uri="{BB962C8B-B14F-4D97-AF65-F5344CB8AC3E}">
        <p14:creationId xmlns:p14="http://schemas.microsoft.com/office/powerpoint/2010/main" val="388739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8C111-0533-834D-BC8C-FDA771C363C1}"/>
              </a:ext>
            </a:extLst>
          </p:cNvPr>
          <p:cNvSpPr>
            <a:spLocks noGrp="1"/>
          </p:cNvSpPr>
          <p:nvPr>
            <p:ph type="title"/>
          </p:nvPr>
        </p:nvSpPr>
        <p:spPr/>
        <p:txBody>
          <a:bodyPr/>
          <a:lstStyle/>
          <a:p>
            <a:r>
              <a:rPr lang="en-US" dirty="0"/>
              <a:t>Evolution of rights</a:t>
            </a:r>
          </a:p>
        </p:txBody>
      </p:sp>
      <p:sp>
        <p:nvSpPr>
          <p:cNvPr id="3" name="Content Placeholder 2">
            <a:extLst>
              <a:ext uri="{FF2B5EF4-FFF2-40B4-BE49-F238E27FC236}">
                <a16:creationId xmlns:a16="http://schemas.microsoft.com/office/drawing/2014/main" id="{6E90CC59-9307-414A-8B21-5F8E00437204}"/>
              </a:ext>
            </a:extLst>
          </p:cNvPr>
          <p:cNvSpPr>
            <a:spLocks noGrp="1"/>
          </p:cNvSpPr>
          <p:nvPr>
            <p:ph idx="1"/>
          </p:nvPr>
        </p:nvSpPr>
        <p:spPr/>
        <p:txBody>
          <a:bodyPr>
            <a:noAutofit/>
          </a:bodyPr>
          <a:lstStyle/>
          <a:p>
            <a:pPr marL="0" indent="0">
              <a:buNone/>
            </a:pPr>
            <a:r>
              <a:rPr lang="en-US" sz="2400" dirty="0"/>
              <a:t>✊ WORKERS’ STRUGGLES VS. BOURGEOIS RULE</a:t>
            </a:r>
          </a:p>
          <a:p>
            <a:pPr marL="0" indent="0">
              <a:buNone/>
            </a:pPr>
            <a:endParaRPr lang="en-US" sz="2400" dirty="0"/>
          </a:p>
          <a:p>
            <a:r>
              <a:rPr lang="en-US" sz="2400" dirty="0"/>
              <a:t>1848 revolutions = European countries adopted basic welfare legislation to protect workers’ rights</a:t>
            </a:r>
          </a:p>
          <a:p>
            <a:r>
              <a:rPr lang="en-US" sz="2400" dirty="0"/>
              <a:t>1917 Bolshevik Revolution = Establishment of International Labor Organization in 1919</a:t>
            </a:r>
          </a:p>
          <a:p>
            <a:r>
              <a:rPr lang="en-US" sz="2400" dirty="0"/>
              <a:t>1930s Great Depression and labor agitation = US social welfare legislation and social security as a right</a:t>
            </a:r>
          </a:p>
          <a:p>
            <a:r>
              <a:rPr lang="en-US" sz="2400" dirty="0"/>
              <a:t>United Nations: UN Charter (1945); UDHR 1948; International Covenants on CPR and ESCR (1966)</a:t>
            </a:r>
          </a:p>
          <a:p>
            <a:pPr marL="0" indent="0">
              <a:buNone/>
            </a:pPr>
            <a:endParaRPr lang="en-US" sz="2400" dirty="0"/>
          </a:p>
          <a:p>
            <a:pPr marL="0" indent="0">
              <a:buNone/>
            </a:pPr>
            <a:r>
              <a:rPr lang="en-US" sz="2400" dirty="0"/>
              <a:t>► SECOND GENERATION RIGHTS (CPR + Economic and Social Rights)</a:t>
            </a:r>
          </a:p>
        </p:txBody>
      </p:sp>
    </p:spTree>
    <p:extLst>
      <p:ext uri="{BB962C8B-B14F-4D97-AF65-F5344CB8AC3E}">
        <p14:creationId xmlns:p14="http://schemas.microsoft.com/office/powerpoint/2010/main" val="36184701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C34DB-1AFF-4740-9E44-809882FE98A6}"/>
              </a:ext>
            </a:extLst>
          </p:cNvPr>
          <p:cNvSpPr>
            <a:spLocks noGrp="1"/>
          </p:cNvSpPr>
          <p:nvPr>
            <p:ph type="title"/>
          </p:nvPr>
        </p:nvSpPr>
        <p:spPr/>
        <p:txBody>
          <a:bodyPr/>
          <a:lstStyle/>
          <a:p>
            <a:r>
              <a:rPr lang="en-US" dirty="0"/>
              <a:t>Evolution of rights</a:t>
            </a:r>
          </a:p>
        </p:txBody>
      </p:sp>
      <p:graphicFrame>
        <p:nvGraphicFramePr>
          <p:cNvPr id="3" name="Content Placeholder 4">
            <a:extLst>
              <a:ext uri="{FF2B5EF4-FFF2-40B4-BE49-F238E27FC236}">
                <a16:creationId xmlns:a16="http://schemas.microsoft.com/office/drawing/2014/main" id="{E1C03638-D817-BB4D-ABF0-C24508AF2D20}"/>
              </a:ext>
            </a:extLst>
          </p:cNvPr>
          <p:cNvGraphicFramePr>
            <a:graphicFrameLocks/>
          </p:cNvGraphicFramePr>
          <p:nvPr>
            <p:extLst>
              <p:ext uri="{D42A27DB-BD31-4B8C-83A1-F6EECF244321}">
                <p14:modId xmlns:p14="http://schemas.microsoft.com/office/powerpoint/2010/main" val="1125042571"/>
              </p:ext>
            </p:extLst>
          </p:nvPr>
        </p:nvGraphicFramePr>
        <p:xfrm>
          <a:off x="2175169" y="1360490"/>
          <a:ext cx="8229600" cy="48310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2" descr="Image result for french revolution painting">
            <a:extLst>
              <a:ext uri="{FF2B5EF4-FFF2-40B4-BE49-F238E27FC236}">
                <a16:creationId xmlns:a16="http://schemas.microsoft.com/office/drawing/2014/main" id="{8EFDF91C-7277-2F4B-B8F9-AC70172F46D8}"/>
              </a:ext>
            </a:extLst>
          </p:cNvPr>
          <p:cNvPicPr>
            <a:picLocks noChangeAspect="1" noChangeArrowheads="1"/>
          </p:cNvPicPr>
          <p:nvPr/>
        </p:nvPicPr>
        <p:blipFill>
          <a:blip r:embed="rId8"/>
          <a:srcRect/>
          <a:stretch>
            <a:fillRect/>
          </a:stretch>
        </p:blipFill>
        <p:spPr bwMode="auto">
          <a:xfrm>
            <a:off x="2341830" y="3623672"/>
            <a:ext cx="1334593" cy="1228293"/>
          </a:xfrm>
          <a:prstGeom prst="flowChartOr">
            <a:avLst/>
          </a:prstGeom>
          <a:noFill/>
        </p:spPr>
      </p:pic>
      <p:pic>
        <p:nvPicPr>
          <p:cNvPr id="5" name="Picture 4" descr="Image result for national liberation movements">
            <a:extLst>
              <a:ext uri="{FF2B5EF4-FFF2-40B4-BE49-F238E27FC236}">
                <a16:creationId xmlns:a16="http://schemas.microsoft.com/office/drawing/2014/main" id="{38515A60-C111-E246-BEE5-E4CA0CEBDE69}"/>
              </a:ext>
            </a:extLst>
          </p:cNvPr>
          <p:cNvPicPr>
            <a:picLocks noChangeAspect="1" noChangeArrowheads="1"/>
          </p:cNvPicPr>
          <p:nvPr/>
        </p:nvPicPr>
        <p:blipFill>
          <a:blip r:embed="rId9"/>
          <a:srcRect l="5712" t="6652" r="5477" b="13338"/>
          <a:stretch>
            <a:fillRect/>
          </a:stretch>
        </p:blipFill>
        <p:spPr bwMode="auto">
          <a:xfrm>
            <a:off x="3398087" y="2386854"/>
            <a:ext cx="1566607" cy="1528254"/>
          </a:xfrm>
          <a:prstGeom prst="ellipse">
            <a:avLst/>
          </a:prstGeom>
          <a:noFill/>
        </p:spPr>
      </p:pic>
      <p:pic>
        <p:nvPicPr>
          <p:cNvPr id="6" name="Picture 6" descr="Image result for UDHR">
            <a:extLst>
              <a:ext uri="{FF2B5EF4-FFF2-40B4-BE49-F238E27FC236}">
                <a16:creationId xmlns:a16="http://schemas.microsoft.com/office/drawing/2014/main" id="{5C24AC20-DDD0-1346-851C-5E1C239DC9B8}"/>
              </a:ext>
            </a:extLst>
          </p:cNvPr>
          <p:cNvPicPr>
            <a:picLocks noChangeAspect="1" noChangeArrowheads="1"/>
          </p:cNvPicPr>
          <p:nvPr/>
        </p:nvPicPr>
        <p:blipFill>
          <a:blip r:embed="rId10"/>
          <a:srcRect l="15510" r="15141"/>
          <a:stretch>
            <a:fillRect/>
          </a:stretch>
        </p:blipFill>
        <p:spPr bwMode="auto">
          <a:xfrm>
            <a:off x="4850132" y="866341"/>
            <a:ext cx="2321028" cy="2230067"/>
          </a:xfrm>
          <a:prstGeom prst="ellipse">
            <a:avLst/>
          </a:prstGeom>
          <a:noFill/>
        </p:spPr>
      </p:pic>
      <p:graphicFrame>
        <p:nvGraphicFramePr>
          <p:cNvPr id="7" name="Diagram 6">
            <a:extLst>
              <a:ext uri="{FF2B5EF4-FFF2-40B4-BE49-F238E27FC236}">
                <a16:creationId xmlns:a16="http://schemas.microsoft.com/office/drawing/2014/main" id="{063F3EC6-26F6-874C-BA5B-34B471273AB9}"/>
              </a:ext>
            </a:extLst>
          </p:cNvPr>
          <p:cNvGraphicFramePr/>
          <p:nvPr>
            <p:extLst>
              <p:ext uri="{D42A27DB-BD31-4B8C-83A1-F6EECF244321}">
                <p14:modId xmlns:p14="http://schemas.microsoft.com/office/powerpoint/2010/main" val="1060117668"/>
              </p:ext>
            </p:extLst>
          </p:nvPr>
        </p:nvGraphicFramePr>
        <p:xfrm>
          <a:off x="2540952" y="5900707"/>
          <a:ext cx="6899212" cy="853019"/>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40225559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8C111-0533-834D-BC8C-FDA771C363C1}"/>
              </a:ext>
            </a:extLst>
          </p:cNvPr>
          <p:cNvSpPr>
            <a:spLocks noGrp="1"/>
          </p:cNvSpPr>
          <p:nvPr>
            <p:ph type="title"/>
          </p:nvPr>
        </p:nvSpPr>
        <p:spPr/>
        <p:txBody>
          <a:bodyPr/>
          <a:lstStyle/>
          <a:p>
            <a:r>
              <a:rPr lang="en-US" dirty="0"/>
              <a:t>Evolution of rights</a:t>
            </a:r>
          </a:p>
        </p:txBody>
      </p:sp>
      <p:sp>
        <p:nvSpPr>
          <p:cNvPr id="3" name="Content Placeholder 2">
            <a:extLst>
              <a:ext uri="{FF2B5EF4-FFF2-40B4-BE49-F238E27FC236}">
                <a16:creationId xmlns:a16="http://schemas.microsoft.com/office/drawing/2014/main" id="{6E90CC59-9307-414A-8B21-5F8E00437204}"/>
              </a:ext>
            </a:extLst>
          </p:cNvPr>
          <p:cNvSpPr>
            <a:spLocks noGrp="1"/>
          </p:cNvSpPr>
          <p:nvPr>
            <p:ph idx="1"/>
          </p:nvPr>
        </p:nvSpPr>
        <p:spPr>
          <a:xfrm>
            <a:off x="838200" y="1576235"/>
            <a:ext cx="10515600" cy="4351338"/>
          </a:xfrm>
        </p:spPr>
        <p:txBody>
          <a:bodyPr>
            <a:noAutofit/>
          </a:bodyPr>
          <a:lstStyle/>
          <a:p>
            <a:pPr marL="0" indent="0">
              <a:buNone/>
            </a:pPr>
            <a:r>
              <a:rPr lang="en-US" sz="2400" dirty="0"/>
              <a:t>✊ NATIONAL &amp; LIBERATION STRUGGLES VS. IMPERIALISM</a:t>
            </a:r>
          </a:p>
          <a:p>
            <a:pPr marL="0" indent="0">
              <a:buNone/>
            </a:pPr>
            <a:endParaRPr lang="en-US" sz="2400" dirty="0"/>
          </a:p>
          <a:p>
            <a:r>
              <a:rPr lang="en-US" sz="2400" dirty="0"/>
              <a:t>20th century anti-colonial, national liberation struggles (China, Cuba, Vietnam, Philippines, African continent, etc.)</a:t>
            </a:r>
          </a:p>
          <a:p>
            <a:r>
              <a:rPr lang="en-US" sz="2400" dirty="0"/>
              <a:t>Bandung 1955, Non-aligned movement</a:t>
            </a:r>
          </a:p>
          <a:p>
            <a:r>
              <a:rPr lang="en-US" sz="2400" dirty="0"/>
              <a:t>1960 UN Resolution 1514: Declaration on the Granting of Independence to Colonial Countries and Peoples</a:t>
            </a:r>
          </a:p>
          <a:p>
            <a:r>
              <a:rPr lang="en-US" sz="2400" dirty="0"/>
              <a:t>1970s Demands for New International Economic Order (NIEO)</a:t>
            </a:r>
          </a:p>
          <a:p>
            <a:r>
              <a:rPr lang="en-US" sz="2400" dirty="0"/>
              <a:t>Algiers Declaration, Universal Declaration on the Rights of the Peoples (1976)</a:t>
            </a:r>
          </a:p>
          <a:p>
            <a:r>
              <a:rPr lang="en-US" sz="2400" dirty="0"/>
              <a:t>UN Declaration on the Right to Development (1986)</a:t>
            </a:r>
          </a:p>
          <a:p>
            <a:pPr marL="0" indent="0">
              <a:buNone/>
            </a:pPr>
            <a:endParaRPr lang="en-US" sz="2400" dirty="0"/>
          </a:p>
          <a:p>
            <a:pPr marL="0" indent="0">
              <a:buNone/>
            </a:pPr>
            <a:r>
              <a:rPr lang="en-US" sz="2400" dirty="0"/>
              <a:t>► THIRD GENERATION RIGHTS (CPR + </a:t>
            </a:r>
            <a:r>
              <a:rPr lang="en-US" sz="2400" dirty="0" err="1"/>
              <a:t>ESCR</a:t>
            </a:r>
            <a:r>
              <a:rPr lang="en-US" sz="2400" dirty="0"/>
              <a:t> + Solidarity rights = </a:t>
            </a:r>
            <a:r>
              <a:rPr lang="en-US" sz="2400" dirty="0">
                <a:solidFill>
                  <a:srgbClr val="FF0000"/>
                </a:solidFill>
              </a:rPr>
              <a:t>PEOPLE’S RIGHTS</a:t>
            </a:r>
            <a:r>
              <a:rPr lang="en-US" sz="2400" dirty="0"/>
              <a:t>)</a:t>
            </a:r>
          </a:p>
        </p:txBody>
      </p:sp>
    </p:spTree>
    <p:extLst>
      <p:ext uri="{BB962C8B-B14F-4D97-AF65-F5344CB8AC3E}">
        <p14:creationId xmlns:p14="http://schemas.microsoft.com/office/powerpoint/2010/main" val="3172956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64EDF-2F3A-674F-8783-7D5197C8D64B}"/>
              </a:ext>
            </a:extLst>
          </p:cNvPr>
          <p:cNvSpPr>
            <a:spLocks noGrp="1"/>
          </p:cNvSpPr>
          <p:nvPr>
            <p:ph type="title"/>
          </p:nvPr>
        </p:nvSpPr>
        <p:spPr/>
        <p:txBody>
          <a:bodyPr/>
          <a:lstStyle/>
          <a:p>
            <a:r>
              <a:rPr lang="en-US" dirty="0"/>
              <a:t>Evolution of rights</a:t>
            </a:r>
          </a:p>
        </p:txBody>
      </p:sp>
      <p:graphicFrame>
        <p:nvGraphicFramePr>
          <p:cNvPr id="3" name="Content Placeholder 4">
            <a:extLst>
              <a:ext uri="{FF2B5EF4-FFF2-40B4-BE49-F238E27FC236}">
                <a16:creationId xmlns:a16="http://schemas.microsoft.com/office/drawing/2014/main" id="{195EFE31-CB61-8E4B-941F-257C3CB81F48}"/>
              </a:ext>
            </a:extLst>
          </p:cNvPr>
          <p:cNvGraphicFramePr>
            <a:graphicFrameLocks/>
          </p:cNvGraphicFramePr>
          <p:nvPr>
            <p:extLst>
              <p:ext uri="{D42A27DB-BD31-4B8C-83A1-F6EECF244321}">
                <p14:modId xmlns:p14="http://schemas.microsoft.com/office/powerpoint/2010/main" val="157103611"/>
              </p:ext>
            </p:extLst>
          </p:nvPr>
        </p:nvGraphicFramePr>
        <p:xfrm>
          <a:off x="2175171" y="1360490"/>
          <a:ext cx="8229600" cy="48310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descr="Image result for french revolution painting">
            <a:extLst>
              <a:ext uri="{FF2B5EF4-FFF2-40B4-BE49-F238E27FC236}">
                <a16:creationId xmlns:a16="http://schemas.microsoft.com/office/drawing/2014/main" id="{A271FF81-1942-7F44-B15E-62A068F66AD4}"/>
              </a:ext>
            </a:extLst>
          </p:cNvPr>
          <p:cNvPicPr>
            <a:picLocks noChangeAspect="1" noChangeArrowheads="1"/>
          </p:cNvPicPr>
          <p:nvPr/>
        </p:nvPicPr>
        <p:blipFill>
          <a:blip r:embed="rId7"/>
          <a:srcRect/>
          <a:stretch>
            <a:fillRect/>
          </a:stretch>
        </p:blipFill>
        <p:spPr bwMode="auto">
          <a:xfrm>
            <a:off x="2341832" y="3623672"/>
            <a:ext cx="1334593" cy="1228293"/>
          </a:xfrm>
          <a:prstGeom prst="flowChartOr">
            <a:avLst/>
          </a:prstGeom>
          <a:noFill/>
        </p:spPr>
      </p:pic>
      <p:pic>
        <p:nvPicPr>
          <p:cNvPr id="5" name="Picture 4" descr="Image result for national liberation movements">
            <a:extLst>
              <a:ext uri="{FF2B5EF4-FFF2-40B4-BE49-F238E27FC236}">
                <a16:creationId xmlns:a16="http://schemas.microsoft.com/office/drawing/2014/main" id="{7427BEA8-2B7A-614A-AE91-994D3B972737}"/>
              </a:ext>
            </a:extLst>
          </p:cNvPr>
          <p:cNvPicPr>
            <a:picLocks noChangeAspect="1" noChangeArrowheads="1"/>
          </p:cNvPicPr>
          <p:nvPr/>
        </p:nvPicPr>
        <p:blipFill>
          <a:blip r:embed="rId8"/>
          <a:srcRect l="5712" t="6652" r="5477" b="13338"/>
          <a:stretch>
            <a:fillRect/>
          </a:stretch>
        </p:blipFill>
        <p:spPr bwMode="auto">
          <a:xfrm>
            <a:off x="3398089" y="2386854"/>
            <a:ext cx="1566607" cy="1528254"/>
          </a:xfrm>
          <a:prstGeom prst="ellipse">
            <a:avLst/>
          </a:prstGeom>
          <a:noFill/>
        </p:spPr>
      </p:pic>
      <p:pic>
        <p:nvPicPr>
          <p:cNvPr id="6" name="Picture 6" descr="Image result for UDHR">
            <a:extLst>
              <a:ext uri="{FF2B5EF4-FFF2-40B4-BE49-F238E27FC236}">
                <a16:creationId xmlns:a16="http://schemas.microsoft.com/office/drawing/2014/main" id="{A853428B-B3EF-314C-AA3E-C66D3315298D}"/>
              </a:ext>
            </a:extLst>
          </p:cNvPr>
          <p:cNvPicPr>
            <a:picLocks noChangeAspect="1" noChangeArrowheads="1"/>
          </p:cNvPicPr>
          <p:nvPr/>
        </p:nvPicPr>
        <p:blipFill>
          <a:blip r:embed="rId9"/>
          <a:srcRect l="15510" r="15141"/>
          <a:stretch>
            <a:fillRect/>
          </a:stretch>
        </p:blipFill>
        <p:spPr bwMode="auto">
          <a:xfrm>
            <a:off x="4850134" y="1431069"/>
            <a:ext cx="1733266" cy="1665339"/>
          </a:xfrm>
          <a:prstGeom prst="ellipse">
            <a:avLst/>
          </a:prstGeom>
          <a:noFill/>
        </p:spPr>
      </p:pic>
      <p:pic>
        <p:nvPicPr>
          <p:cNvPr id="7" name="Picture 8" descr="https://www.un-ngls.org/images/article-images/arton3515.jpg">
            <a:extLst>
              <a:ext uri="{FF2B5EF4-FFF2-40B4-BE49-F238E27FC236}">
                <a16:creationId xmlns:a16="http://schemas.microsoft.com/office/drawing/2014/main" id="{E4FE46B8-D0A7-CA4C-9CC0-B950C5AD72E9}"/>
              </a:ext>
            </a:extLst>
          </p:cNvPr>
          <p:cNvPicPr>
            <a:picLocks noChangeAspect="1" noChangeArrowheads="1"/>
          </p:cNvPicPr>
          <p:nvPr/>
        </p:nvPicPr>
        <p:blipFill>
          <a:blip r:embed="rId10"/>
          <a:srcRect/>
          <a:stretch>
            <a:fillRect/>
          </a:stretch>
        </p:blipFill>
        <p:spPr bwMode="auto">
          <a:xfrm>
            <a:off x="6829060" y="790136"/>
            <a:ext cx="1754091" cy="1670564"/>
          </a:xfrm>
          <a:prstGeom prst="ellipse">
            <a:avLst/>
          </a:prstGeom>
          <a:noFill/>
        </p:spPr>
      </p:pic>
      <p:graphicFrame>
        <p:nvGraphicFramePr>
          <p:cNvPr id="8" name="Diagram 7">
            <a:extLst>
              <a:ext uri="{FF2B5EF4-FFF2-40B4-BE49-F238E27FC236}">
                <a16:creationId xmlns:a16="http://schemas.microsoft.com/office/drawing/2014/main" id="{FFB3A744-B27A-CF44-806D-25BE23524376}"/>
              </a:ext>
            </a:extLst>
          </p:cNvPr>
          <p:cNvGraphicFramePr/>
          <p:nvPr>
            <p:extLst>
              <p:ext uri="{D42A27DB-BD31-4B8C-83A1-F6EECF244321}">
                <p14:modId xmlns:p14="http://schemas.microsoft.com/office/powerpoint/2010/main" val="3828230843"/>
              </p:ext>
            </p:extLst>
          </p:nvPr>
        </p:nvGraphicFramePr>
        <p:xfrm>
          <a:off x="2540954" y="5900707"/>
          <a:ext cx="6899212" cy="853019"/>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34260800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1AAB6-56DD-4A42-A27D-BE097B83FB64}"/>
              </a:ext>
            </a:extLst>
          </p:cNvPr>
          <p:cNvSpPr>
            <a:spLocks noGrp="1"/>
          </p:cNvSpPr>
          <p:nvPr>
            <p:ph type="title"/>
          </p:nvPr>
        </p:nvSpPr>
        <p:spPr/>
        <p:txBody>
          <a:bodyPr/>
          <a:lstStyle/>
          <a:p>
            <a:r>
              <a:rPr lang="en-US" dirty="0"/>
              <a:t>Examples of solidarity rights</a:t>
            </a:r>
          </a:p>
        </p:txBody>
      </p:sp>
      <p:sp>
        <p:nvSpPr>
          <p:cNvPr id="3" name="Content Placeholder 2">
            <a:extLst>
              <a:ext uri="{FF2B5EF4-FFF2-40B4-BE49-F238E27FC236}">
                <a16:creationId xmlns:a16="http://schemas.microsoft.com/office/drawing/2014/main" id="{C736A450-ED9D-0845-A5D0-C5A991E5176A}"/>
              </a:ext>
            </a:extLst>
          </p:cNvPr>
          <p:cNvSpPr>
            <a:spLocks noGrp="1"/>
          </p:cNvSpPr>
          <p:nvPr>
            <p:ph idx="1"/>
          </p:nvPr>
        </p:nvSpPr>
        <p:spPr/>
        <p:txBody>
          <a:bodyPr>
            <a:normAutofit lnSpcReduction="10000"/>
          </a:bodyPr>
          <a:lstStyle/>
          <a:p>
            <a:r>
              <a:rPr lang="en-US" dirty="0"/>
              <a:t>“Rights of nations to self-determination is a primary right” (Bandung Declaration, 1955)</a:t>
            </a:r>
          </a:p>
          <a:p>
            <a:endParaRPr lang="en-US" dirty="0"/>
          </a:p>
          <a:p>
            <a:r>
              <a:rPr lang="en-US" dirty="0"/>
              <a:t>“All peoples have the right to self-determination, including the right to freely determine their political status, to freely pursue their own development” (UN Resolution 1514, 1960)</a:t>
            </a:r>
          </a:p>
          <a:p>
            <a:endParaRPr lang="en-US" dirty="0"/>
          </a:p>
          <a:p>
            <a:r>
              <a:rPr lang="en-US" dirty="0"/>
              <a:t>“Affirms the rights of peoples to self-determination against foreign intervention and their own corrupted or repressive State” (Algiers Declaration, 1975)</a:t>
            </a:r>
          </a:p>
        </p:txBody>
      </p:sp>
    </p:spTree>
    <p:extLst>
      <p:ext uri="{BB962C8B-B14F-4D97-AF65-F5344CB8AC3E}">
        <p14:creationId xmlns:p14="http://schemas.microsoft.com/office/powerpoint/2010/main" val="129271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3372B-B0A7-4944-852A-F23D30260FFA}"/>
              </a:ext>
            </a:extLst>
          </p:cNvPr>
          <p:cNvSpPr>
            <a:spLocks noGrp="1"/>
          </p:cNvSpPr>
          <p:nvPr>
            <p:ph type="title"/>
          </p:nvPr>
        </p:nvSpPr>
        <p:spPr/>
        <p:txBody>
          <a:bodyPr/>
          <a:lstStyle/>
          <a:p>
            <a:r>
              <a:rPr lang="en-US" dirty="0"/>
              <a:t>Examples of solidarity rights</a:t>
            </a:r>
          </a:p>
        </p:txBody>
      </p:sp>
      <p:sp>
        <p:nvSpPr>
          <p:cNvPr id="3" name="Content Placeholder 2">
            <a:extLst>
              <a:ext uri="{FF2B5EF4-FFF2-40B4-BE49-F238E27FC236}">
                <a16:creationId xmlns:a16="http://schemas.microsoft.com/office/drawing/2014/main" id="{1F0B0052-F61D-F245-842B-E6FD43611192}"/>
              </a:ext>
            </a:extLst>
          </p:cNvPr>
          <p:cNvSpPr>
            <a:spLocks noGrp="1"/>
          </p:cNvSpPr>
          <p:nvPr>
            <p:ph sz="half" idx="1"/>
          </p:nvPr>
        </p:nvSpPr>
        <p:spPr>
          <a:xfrm>
            <a:off x="671941" y="1396130"/>
            <a:ext cx="8541327" cy="4351338"/>
          </a:xfrm>
        </p:spPr>
        <p:txBody>
          <a:bodyPr>
            <a:normAutofit/>
          </a:bodyPr>
          <a:lstStyle/>
          <a:p>
            <a:r>
              <a:rPr lang="en-US" dirty="0"/>
              <a:t>“Calls on states to take steps to eliminate the massive and flagrant violations of the human rights of peoples and human beings affected by situations such as […] apartheid, racial discrimination, colonialism, foreign domination and occupation, aggression, foreign interference and threats against national sovereignty, national unity and territorial integrity, threats of war and refusal to recognize the fundamental right of peoples to self-determination.” (UN Declaration on Right to Development, 1986)</a:t>
            </a:r>
          </a:p>
        </p:txBody>
      </p:sp>
      <p:pic>
        <p:nvPicPr>
          <p:cNvPr id="5" name="Content Placeholder 4">
            <a:extLst>
              <a:ext uri="{FF2B5EF4-FFF2-40B4-BE49-F238E27FC236}">
                <a16:creationId xmlns:a16="http://schemas.microsoft.com/office/drawing/2014/main" id="{1E8D7685-E733-9341-8A29-A7CC9A73156D}"/>
              </a:ext>
            </a:extLst>
          </p:cNvPr>
          <p:cNvPicPr>
            <a:picLocks noGrp="1" noChangeAspect="1"/>
          </p:cNvPicPr>
          <p:nvPr>
            <p:ph sz="half" idx="2"/>
          </p:nvPr>
        </p:nvPicPr>
        <p:blipFill>
          <a:blip r:embed="rId2"/>
          <a:stretch>
            <a:fillRect/>
          </a:stretch>
        </p:blipFill>
        <p:spPr>
          <a:xfrm>
            <a:off x="6975771" y="4850423"/>
            <a:ext cx="5181600" cy="1931633"/>
          </a:xfrm>
          <a:prstGeom prst="rect">
            <a:avLst/>
          </a:prstGeom>
        </p:spPr>
      </p:pic>
    </p:spTree>
    <p:extLst>
      <p:ext uri="{BB962C8B-B14F-4D97-AF65-F5344CB8AC3E}">
        <p14:creationId xmlns:p14="http://schemas.microsoft.com/office/powerpoint/2010/main" val="153312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4D2F8-9356-2E48-ABD5-62B03A578E4F}"/>
              </a:ext>
            </a:extLst>
          </p:cNvPr>
          <p:cNvSpPr>
            <a:spLocks noGrp="1"/>
          </p:cNvSpPr>
          <p:nvPr>
            <p:ph type="title"/>
          </p:nvPr>
        </p:nvSpPr>
        <p:spPr/>
        <p:txBody>
          <a:bodyPr/>
          <a:lstStyle/>
          <a:p>
            <a:r>
              <a:rPr lang="en-US" dirty="0"/>
              <a:t>Evolution of rights (Conclusions)</a:t>
            </a:r>
          </a:p>
        </p:txBody>
      </p:sp>
      <p:sp>
        <p:nvSpPr>
          <p:cNvPr id="3" name="Content Placeholder 2">
            <a:extLst>
              <a:ext uri="{FF2B5EF4-FFF2-40B4-BE49-F238E27FC236}">
                <a16:creationId xmlns:a16="http://schemas.microsoft.com/office/drawing/2014/main" id="{31445C8C-A542-F04B-973B-5BF010D28778}"/>
              </a:ext>
            </a:extLst>
          </p:cNvPr>
          <p:cNvSpPr>
            <a:spLocks noGrp="1"/>
          </p:cNvSpPr>
          <p:nvPr>
            <p:ph idx="1"/>
          </p:nvPr>
        </p:nvSpPr>
        <p:spPr/>
        <p:txBody>
          <a:bodyPr>
            <a:normAutofit lnSpcReduction="10000"/>
          </a:bodyPr>
          <a:lstStyle/>
          <a:p>
            <a:r>
              <a:rPr lang="en-US" dirty="0"/>
              <a:t>The realization of people’s rights depends on the sustained assertion of the people to claim their rights </a:t>
            </a:r>
          </a:p>
          <a:p>
            <a:endParaRPr lang="en-US" dirty="0"/>
          </a:p>
          <a:p>
            <a:r>
              <a:rPr lang="en-US" dirty="0"/>
              <a:t>The struggle to attain people’s rights still has much to achieve and that legal or political recognition is never enough assurance that their rights will be recognized</a:t>
            </a:r>
          </a:p>
          <a:p>
            <a:endParaRPr lang="en-US" dirty="0"/>
          </a:p>
          <a:p>
            <a:r>
              <a:rPr lang="en-US" dirty="0"/>
              <a:t>People can still lose the legal status of their rights by way of constitutional amendments, implementation of new restrictions and especially if they stop asserting or claiming  these rights</a:t>
            </a:r>
          </a:p>
          <a:p>
            <a:endParaRPr lang="en-US" dirty="0"/>
          </a:p>
        </p:txBody>
      </p:sp>
    </p:spTree>
    <p:extLst>
      <p:ext uri="{BB962C8B-B14F-4D97-AF65-F5344CB8AC3E}">
        <p14:creationId xmlns:p14="http://schemas.microsoft.com/office/powerpoint/2010/main" val="95541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CAD2E-FD25-614C-B863-BCA018AA6987}"/>
              </a:ext>
            </a:extLst>
          </p:cNvPr>
          <p:cNvSpPr>
            <a:spLocks noGrp="1"/>
          </p:cNvSpPr>
          <p:nvPr>
            <p:ph type="title"/>
          </p:nvPr>
        </p:nvSpPr>
        <p:spPr/>
        <p:txBody>
          <a:bodyPr/>
          <a:lstStyle/>
          <a:p>
            <a:r>
              <a:rPr lang="en-US" dirty="0"/>
              <a:t>Critical view of rights</a:t>
            </a:r>
          </a:p>
        </p:txBody>
      </p:sp>
      <p:sp>
        <p:nvSpPr>
          <p:cNvPr id="4" name="Content Placeholder 3">
            <a:extLst>
              <a:ext uri="{FF2B5EF4-FFF2-40B4-BE49-F238E27FC236}">
                <a16:creationId xmlns:a16="http://schemas.microsoft.com/office/drawing/2014/main" id="{C9552A90-1FF9-0344-8BE2-C6D040B89FC0}"/>
              </a:ext>
            </a:extLst>
          </p:cNvPr>
          <p:cNvSpPr>
            <a:spLocks noGrp="1"/>
          </p:cNvSpPr>
          <p:nvPr>
            <p:ph sz="half" idx="2"/>
          </p:nvPr>
        </p:nvSpPr>
        <p:spPr/>
        <p:txBody>
          <a:bodyPr/>
          <a:lstStyle/>
          <a:p>
            <a:r>
              <a:rPr lang="en-US" dirty="0"/>
              <a:t>Rights are </a:t>
            </a:r>
            <a:r>
              <a:rPr lang="en-US" u="sng" dirty="0">
                <a:solidFill>
                  <a:srgbClr val="FF0000"/>
                </a:solidFill>
              </a:rPr>
              <a:t>not ahistorical</a:t>
            </a:r>
          </a:p>
          <a:p>
            <a:endParaRPr lang="en-US" dirty="0"/>
          </a:p>
          <a:p>
            <a:r>
              <a:rPr lang="en-US" dirty="0"/>
              <a:t>Rights are </a:t>
            </a:r>
            <a:r>
              <a:rPr lang="en-US" u="sng" dirty="0">
                <a:solidFill>
                  <a:srgbClr val="FF0000"/>
                </a:solidFill>
              </a:rPr>
              <a:t>not neutral nor is it above class</a:t>
            </a:r>
            <a:r>
              <a:rPr lang="en-US" dirty="0"/>
              <a:t> or social standing</a:t>
            </a:r>
          </a:p>
          <a:p>
            <a:endParaRPr lang="en-US" dirty="0"/>
          </a:p>
          <a:p>
            <a:r>
              <a:rPr lang="en-US" dirty="0"/>
              <a:t>Rights are </a:t>
            </a:r>
            <a:r>
              <a:rPr lang="en-US" u="sng" dirty="0">
                <a:solidFill>
                  <a:srgbClr val="FF0000"/>
                </a:solidFill>
              </a:rPr>
              <a:t>not confined to legal rights</a:t>
            </a:r>
          </a:p>
        </p:txBody>
      </p:sp>
      <p:pic>
        <p:nvPicPr>
          <p:cNvPr id="6" name="Picture Placeholder 15" descr="NLNL-humanrightsnotprofits-poster.jpg">
            <a:extLst>
              <a:ext uri="{FF2B5EF4-FFF2-40B4-BE49-F238E27FC236}">
                <a16:creationId xmlns:a16="http://schemas.microsoft.com/office/drawing/2014/main" id="{2968A475-09D3-7142-8664-646B3E6D608D}"/>
              </a:ext>
            </a:extLst>
          </p:cNvPr>
          <p:cNvPicPr>
            <a:picLocks noChangeAspect="1"/>
          </p:cNvPicPr>
          <p:nvPr/>
        </p:nvPicPr>
        <p:blipFill>
          <a:blip r:embed="rId3" cstate="email">
            <a:extLst>
              <a:ext uri="{28A0092B-C50C-407E-A947-70E740481C1C}">
                <a14:useLocalDpi xmlns:a14="http://schemas.microsoft.com/office/drawing/2010/main" val="0"/>
              </a:ext>
            </a:extLst>
          </a:blip>
          <a:srcRect t="6597" b="6597"/>
          <a:stretch>
            <a:fillRect/>
          </a:stretch>
        </p:blipFill>
        <p:spPr>
          <a:xfrm>
            <a:off x="983673" y="1738312"/>
            <a:ext cx="4038600" cy="4525963"/>
          </a:xfrm>
          <a:prstGeom prst="rect">
            <a:avLst/>
          </a:prstGeom>
        </p:spPr>
      </p:pic>
    </p:spTree>
    <p:extLst>
      <p:ext uri="{BB962C8B-B14F-4D97-AF65-F5344CB8AC3E}">
        <p14:creationId xmlns:p14="http://schemas.microsoft.com/office/powerpoint/2010/main" val="4208371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543750-2027-7543-92A6-7550AC5EDFB9}"/>
              </a:ext>
            </a:extLst>
          </p:cNvPr>
          <p:cNvSpPr>
            <a:spLocks noGrp="1"/>
          </p:cNvSpPr>
          <p:nvPr>
            <p:ph type="title"/>
          </p:nvPr>
        </p:nvSpPr>
        <p:spPr/>
        <p:txBody>
          <a:bodyPr/>
          <a:lstStyle/>
          <a:p>
            <a:r>
              <a:rPr lang="en-US" dirty="0"/>
              <a:t>Advancing people’s rights</a:t>
            </a:r>
          </a:p>
        </p:txBody>
      </p:sp>
      <p:sp>
        <p:nvSpPr>
          <p:cNvPr id="5" name="Content Placeholder 4">
            <a:extLst>
              <a:ext uri="{FF2B5EF4-FFF2-40B4-BE49-F238E27FC236}">
                <a16:creationId xmlns:a16="http://schemas.microsoft.com/office/drawing/2014/main" id="{5AD87498-3606-1340-95E5-CBFBAF62A9E3}"/>
              </a:ext>
            </a:extLst>
          </p:cNvPr>
          <p:cNvSpPr>
            <a:spLocks noGrp="1"/>
          </p:cNvSpPr>
          <p:nvPr>
            <p:ph sz="half" idx="1"/>
          </p:nvPr>
        </p:nvSpPr>
        <p:spPr/>
        <p:txBody>
          <a:bodyPr/>
          <a:lstStyle/>
          <a:p>
            <a:r>
              <a:rPr lang="en-US" dirty="0"/>
              <a:t>Through mass struggles - people’s initiatives and actions autonomous of or despite legal barriers (grassroots)</a:t>
            </a:r>
          </a:p>
          <a:p>
            <a:endParaRPr lang="en-US" dirty="0"/>
          </a:p>
          <a:p>
            <a:r>
              <a:rPr lang="en-US" dirty="0"/>
              <a:t>Through advocacy – e.g. parliamentary; lobby or legal actions to expose and oppose laws/policies, etc. (local and international)</a:t>
            </a:r>
          </a:p>
        </p:txBody>
      </p:sp>
      <p:pic>
        <p:nvPicPr>
          <p:cNvPr id="21" name="Content Placeholder 20" descr="PANAP IHRD 2016 final.jpg">
            <a:extLst>
              <a:ext uri="{FF2B5EF4-FFF2-40B4-BE49-F238E27FC236}">
                <a16:creationId xmlns:a16="http://schemas.microsoft.com/office/drawing/2014/main" id="{C858BD17-A4CE-7E4C-8BAF-95273AD7C52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237588" y="1181731"/>
            <a:ext cx="3818339" cy="5397015"/>
          </a:xfrm>
          <a:prstGeom prst="rect">
            <a:avLst/>
          </a:prstGeom>
        </p:spPr>
      </p:pic>
    </p:spTree>
    <p:extLst>
      <p:ext uri="{BB962C8B-B14F-4D97-AF65-F5344CB8AC3E}">
        <p14:creationId xmlns:p14="http://schemas.microsoft.com/office/powerpoint/2010/main" val="88577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733A6B-7ADD-0147-BBD3-E874987F5D10}"/>
              </a:ext>
            </a:extLst>
          </p:cNvPr>
          <p:cNvSpPr>
            <a:spLocks noGrp="1"/>
          </p:cNvSpPr>
          <p:nvPr>
            <p:ph type="title"/>
          </p:nvPr>
        </p:nvSpPr>
        <p:spPr/>
        <p:txBody>
          <a:bodyPr/>
          <a:lstStyle/>
          <a:p>
            <a:r>
              <a:rPr lang="en-US" dirty="0"/>
              <a:t>Context</a:t>
            </a:r>
          </a:p>
        </p:txBody>
      </p:sp>
      <p:sp>
        <p:nvSpPr>
          <p:cNvPr id="5" name="Content Placeholder 4">
            <a:extLst>
              <a:ext uri="{FF2B5EF4-FFF2-40B4-BE49-F238E27FC236}">
                <a16:creationId xmlns:a16="http://schemas.microsoft.com/office/drawing/2014/main" id="{8ACD9723-13B2-5541-9A6D-4D40517D9304}"/>
              </a:ext>
            </a:extLst>
          </p:cNvPr>
          <p:cNvSpPr>
            <a:spLocks noGrp="1"/>
          </p:cNvSpPr>
          <p:nvPr>
            <p:ph sz="half" idx="1"/>
          </p:nvPr>
        </p:nvSpPr>
        <p:spPr/>
        <p:txBody>
          <a:bodyPr>
            <a:normAutofit fontScale="85000" lnSpcReduction="20000"/>
          </a:bodyPr>
          <a:lstStyle/>
          <a:p>
            <a:r>
              <a:rPr lang="en-US" dirty="0"/>
              <a:t>Struggles for freedom and democracy have advanced human rights, yet…</a:t>
            </a:r>
          </a:p>
          <a:p>
            <a:endParaRPr lang="en-US" dirty="0"/>
          </a:p>
          <a:p>
            <a:r>
              <a:rPr lang="en-US" dirty="0"/>
              <a:t>World: Poverty, inequality, injustice, environmental destruction</a:t>
            </a:r>
          </a:p>
          <a:p>
            <a:endParaRPr lang="en-US" dirty="0"/>
          </a:p>
          <a:p>
            <a:r>
              <a:rPr lang="en-US" dirty="0"/>
              <a:t>Advances on rights &amp; freedoms are eroding</a:t>
            </a:r>
          </a:p>
          <a:p>
            <a:endParaRPr lang="en-US" dirty="0"/>
          </a:p>
          <a:p>
            <a:r>
              <a:rPr lang="en-US" dirty="0"/>
              <a:t>It is important to study, strengthen &amp; advance the practice of asserting and defending people’s rights and people’s sovereignty</a:t>
            </a:r>
          </a:p>
          <a:p>
            <a:endParaRPr lang="en-US" dirty="0"/>
          </a:p>
          <a:p>
            <a:endParaRPr lang="en-US" dirty="0"/>
          </a:p>
        </p:txBody>
      </p:sp>
      <p:pic>
        <p:nvPicPr>
          <p:cNvPr id="7" name="Content Placeholder 6">
            <a:extLst>
              <a:ext uri="{FF2B5EF4-FFF2-40B4-BE49-F238E27FC236}">
                <a16:creationId xmlns:a16="http://schemas.microsoft.com/office/drawing/2014/main" id="{BB9BBFF0-0377-634B-BACC-EB6DEFB23ACE}"/>
              </a:ext>
            </a:extLst>
          </p:cNvPr>
          <p:cNvPicPr>
            <a:picLocks noGrp="1" noChangeAspect="1"/>
          </p:cNvPicPr>
          <p:nvPr>
            <p:ph sz="half" idx="2"/>
          </p:nvPr>
        </p:nvPicPr>
        <p:blipFill>
          <a:blip r:embed="rId3"/>
          <a:stretch>
            <a:fillRect/>
          </a:stretch>
        </p:blipFill>
        <p:spPr>
          <a:xfrm>
            <a:off x="6172200" y="2323751"/>
            <a:ext cx="5181600" cy="3355086"/>
          </a:xfrm>
          <a:prstGeom prst="rect">
            <a:avLst/>
          </a:prstGeom>
        </p:spPr>
      </p:pic>
    </p:spTree>
    <p:extLst>
      <p:ext uri="{BB962C8B-B14F-4D97-AF65-F5344CB8AC3E}">
        <p14:creationId xmlns:p14="http://schemas.microsoft.com/office/powerpoint/2010/main" val="203735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 calcmode="lin" valueType="num">
                                      <p:cBhvr additive="base">
                                        <p:cTn id="2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BA833-EC9F-4F4D-BF5C-78305D57FCB0}"/>
              </a:ext>
            </a:extLst>
          </p:cNvPr>
          <p:cNvSpPr>
            <a:spLocks noGrp="1"/>
          </p:cNvSpPr>
          <p:nvPr>
            <p:ph type="title"/>
          </p:nvPr>
        </p:nvSpPr>
        <p:spPr/>
        <p:txBody>
          <a:bodyPr/>
          <a:lstStyle/>
          <a:p>
            <a:r>
              <a:rPr lang="en-US" dirty="0"/>
              <a:t>Notes on people’s sovereignty</a:t>
            </a:r>
          </a:p>
        </p:txBody>
      </p:sp>
      <p:sp>
        <p:nvSpPr>
          <p:cNvPr id="3" name="Content Placeholder 2">
            <a:extLst>
              <a:ext uri="{FF2B5EF4-FFF2-40B4-BE49-F238E27FC236}">
                <a16:creationId xmlns:a16="http://schemas.microsoft.com/office/drawing/2014/main" id="{3D408E20-6A1E-424D-8890-1A212F90297C}"/>
              </a:ext>
            </a:extLst>
          </p:cNvPr>
          <p:cNvSpPr>
            <a:spLocks noGrp="1"/>
          </p:cNvSpPr>
          <p:nvPr>
            <p:ph idx="1"/>
          </p:nvPr>
        </p:nvSpPr>
        <p:spPr/>
        <p:txBody>
          <a:bodyPr>
            <a:normAutofit lnSpcReduction="10000"/>
          </a:bodyPr>
          <a:lstStyle/>
          <a:p>
            <a:r>
              <a:rPr lang="en-US" dirty="0"/>
              <a:t>People’s rights are not possible without people’s sovereignty</a:t>
            </a:r>
          </a:p>
          <a:p>
            <a:r>
              <a:rPr lang="en-US" dirty="0"/>
              <a:t>People’s sovereignty challenges “bourgeois democracy” where the state is controlled by dominant sections of society with their own vested interests</a:t>
            </a:r>
          </a:p>
          <a:p>
            <a:r>
              <a:rPr lang="en-US" dirty="0"/>
              <a:t>Neoliberal globalization is further undermining people’s sovereignty</a:t>
            </a:r>
          </a:p>
          <a:p>
            <a:r>
              <a:rPr lang="en-US" dirty="0"/>
              <a:t>People’s sovereignty is not simply a function of governance; bourgeois democracy should be replaced with people’s democracy</a:t>
            </a:r>
          </a:p>
          <a:p>
            <a:r>
              <a:rPr lang="en-US" dirty="0"/>
              <a:t>People at the grassroots are the viable starting point of people’s democracy = movement building as foundation of people’s governance</a:t>
            </a:r>
          </a:p>
          <a:p>
            <a:endParaRPr lang="en-US" dirty="0"/>
          </a:p>
          <a:p>
            <a:endParaRPr lang="en-US" dirty="0"/>
          </a:p>
        </p:txBody>
      </p:sp>
    </p:spTree>
    <p:extLst>
      <p:ext uri="{BB962C8B-B14F-4D97-AF65-F5344CB8AC3E}">
        <p14:creationId xmlns:p14="http://schemas.microsoft.com/office/powerpoint/2010/main" val="243881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26839-FA69-544E-8E84-BCE00F7F55CC}"/>
              </a:ext>
            </a:extLst>
          </p:cNvPr>
          <p:cNvSpPr>
            <a:spLocks noGrp="1"/>
          </p:cNvSpPr>
          <p:nvPr>
            <p:ph type="title"/>
          </p:nvPr>
        </p:nvSpPr>
        <p:spPr/>
        <p:txBody>
          <a:bodyPr/>
          <a:lstStyle/>
          <a:p>
            <a:pPr algn="ctr"/>
            <a:r>
              <a:rPr lang="en-US" dirty="0"/>
              <a:t>Continuing assertion of people’s rights</a:t>
            </a:r>
          </a:p>
        </p:txBody>
      </p:sp>
      <p:pic>
        <p:nvPicPr>
          <p:cNvPr id="4" name="Content Placeholder 4">
            <a:extLst>
              <a:ext uri="{FF2B5EF4-FFF2-40B4-BE49-F238E27FC236}">
                <a16:creationId xmlns:a16="http://schemas.microsoft.com/office/drawing/2014/main" id="{5A5DA8FF-8DC2-AB44-91CF-660DAF821E76}"/>
              </a:ext>
            </a:extLst>
          </p:cNvPr>
          <p:cNvPicPr>
            <a:picLocks noGrp="1" noChangeAspect="1"/>
          </p:cNvPicPr>
          <p:nvPr>
            <p:ph idx="1"/>
          </p:nvPr>
        </p:nvPicPr>
        <p:blipFill>
          <a:blip r:embed="rId3"/>
          <a:srcRect t="-7357" b="-7357"/>
          <a:stretch>
            <a:fillRect/>
          </a:stretch>
        </p:blipFill>
        <p:spPr>
          <a:xfrm>
            <a:off x="2804252" y="1825625"/>
            <a:ext cx="6583495" cy="4351338"/>
          </a:xfrm>
          <a:prstGeom prst="rect">
            <a:avLst/>
          </a:prstGeom>
        </p:spPr>
      </p:pic>
    </p:spTree>
    <p:extLst>
      <p:ext uri="{BB962C8B-B14F-4D97-AF65-F5344CB8AC3E}">
        <p14:creationId xmlns:p14="http://schemas.microsoft.com/office/powerpoint/2010/main" val="14560969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5B6E4-C8B9-594D-9509-08572409F096}"/>
              </a:ext>
            </a:extLst>
          </p:cNvPr>
          <p:cNvSpPr>
            <a:spLocks noGrp="1"/>
          </p:cNvSpPr>
          <p:nvPr>
            <p:ph type="title"/>
          </p:nvPr>
        </p:nvSpPr>
        <p:spPr/>
        <p:txBody>
          <a:bodyPr/>
          <a:lstStyle/>
          <a:p>
            <a:r>
              <a:rPr lang="en-US" dirty="0"/>
              <a:t>“Sowing the seeds of land reform” (The Breakaway Media, 2018)</a:t>
            </a:r>
          </a:p>
        </p:txBody>
      </p:sp>
      <p:pic>
        <p:nvPicPr>
          <p:cNvPr id="4" name="Sowing the seeds of land reform.mp4">
            <a:hlinkClick r:id="" action="ppaction://media"/>
            <a:extLst>
              <a:ext uri="{FF2B5EF4-FFF2-40B4-BE49-F238E27FC236}">
                <a16:creationId xmlns:a16="http://schemas.microsoft.com/office/drawing/2014/main" id="{E5A311BF-A144-284F-9CCE-31ADEDA1DE0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7263" y="1825625"/>
            <a:ext cx="7735887" cy="4351338"/>
          </a:xfrm>
        </p:spPr>
      </p:pic>
    </p:spTree>
    <p:extLst>
      <p:ext uri="{BB962C8B-B14F-4D97-AF65-F5344CB8AC3E}">
        <p14:creationId xmlns:p14="http://schemas.microsoft.com/office/powerpoint/2010/main" val="224128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59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62ECF-C4A0-5D44-A32E-E194FD40954F}"/>
              </a:ext>
            </a:extLst>
          </p:cNvPr>
          <p:cNvSpPr>
            <a:spLocks noGrp="1"/>
          </p:cNvSpPr>
          <p:nvPr>
            <p:ph type="title"/>
          </p:nvPr>
        </p:nvSpPr>
        <p:spPr/>
        <p:txBody>
          <a:bodyPr/>
          <a:lstStyle/>
          <a:p>
            <a:r>
              <a:rPr lang="en-US" dirty="0"/>
              <a:t>“Turning around” </a:t>
            </a:r>
          </a:p>
        </p:txBody>
      </p:sp>
      <p:pic>
        <p:nvPicPr>
          <p:cNvPr id="4" name="Argentina Turning Around.mp4">
            <a:hlinkClick r:id="" action="ppaction://media"/>
            <a:extLst>
              <a:ext uri="{FF2B5EF4-FFF2-40B4-BE49-F238E27FC236}">
                <a16:creationId xmlns:a16="http://schemas.microsoft.com/office/drawing/2014/main" id="{65BB0B3C-F989-E84D-9ECC-EFEF6E17C16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195638" y="1825625"/>
            <a:ext cx="5802312" cy="4351338"/>
          </a:xfrm>
        </p:spPr>
      </p:pic>
    </p:spTree>
    <p:extLst>
      <p:ext uri="{BB962C8B-B14F-4D97-AF65-F5344CB8AC3E}">
        <p14:creationId xmlns:p14="http://schemas.microsoft.com/office/powerpoint/2010/main" val="369521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30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DDDD0-AC61-224E-8B90-91E91CD98968}"/>
              </a:ext>
            </a:extLst>
          </p:cNvPr>
          <p:cNvSpPr>
            <a:spLocks noGrp="1"/>
          </p:cNvSpPr>
          <p:nvPr>
            <p:ph type="title"/>
          </p:nvPr>
        </p:nvSpPr>
        <p:spPr/>
        <p:txBody>
          <a:bodyPr/>
          <a:lstStyle/>
          <a:p>
            <a:r>
              <a:rPr lang="en-US" dirty="0"/>
              <a:t>Workshop guide questions</a:t>
            </a:r>
          </a:p>
        </p:txBody>
      </p:sp>
      <p:sp>
        <p:nvSpPr>
          <p:cNvPr id="3" name="Content Placeholder 2">
            <a:extLst>
              <a:ext uri="{FF2B5EF4-FFF2-40B4-BE49-F238E27FC236}">
                <a16:creationId xmlns:a16="http://schemas.microsoft.com/office/drawing/2014/main" id="{A8C53B7C-6503-4B48-A88E-A1D9ECA8172E}"/>
              </a:ext>
            </a:extLst>
          </p:cNvPr>
          <p:cNvSpPr>
            <a:spLocks noGrp="1"/>
          </p:cNvSpPr>
          <p:nvPr>
            <p:ph idx="1"/>
          </p:nvPr>
        </p:nvSpPr>
        <p:spPr/>
        <p:txBody>
          <a:bodyPr/>
          <a:lstStyle/>
          <a:p>
            <a:pPr marL="0" indent="0">
              <a:buNone/>
            </a:pPr>
            <a:r>
              <a:rPr lang="en-US" i="1" dirty="0"/>
              <a:t>* Identify a particular issue in relation to land and resource grabbing that your community faced</a:t>
            </a:r>
          </a:p>
          <a:p>
            <a:pPr marL="0" indent="0">
              <a:buNone/>
            </a:pPr>
            <a:endParaRPr lang="en-US" i="1" dirty="0"/>
          </a:p>
          <a:p>
            <a:pPr marL="514350" indent="-514350">
              <a:buFont typeface="+mj-lt"/>
              <a:buAutoNum type="arabicPeriod"/>
            </a:pPr>
            <a:r>
              <a:rPr lang="en-US" dirty="0"/>
              <a:t>What are the initiatives taken by your organization or community to assert, defend and protect your people’s rights?</a:t>
            </a:r>
          </a:p>
          <a:p>
            <a:pPr marL="514350" indent="-514350">
              <a:buFont typeface="+mj-lt"/>
              <a:buAutoNum type="arabicPeriod"/>
            </a:pPr>
            <a:r>
              <a:rPr lang="en-US" dirty="0"/>
              <a:t>What are the three most important lessons that you have learned in the process?</a:t>
            </a:r>
          </a:p>
          <a:p>
            <a:pPr marL="514350" indent="-514350">
              <a:buFont typeface="+mj-lt"/>
              <a:buAutoNum type="arabicPeriod"/>
            </a:pPr>
            <a:r>
              <a:rPr lang="en-US" dirty="0"/>
              <a:t>What are the ways that you could further move forward people’s rights in your community?</a:t>
            </a:r>
          </a:p>
        </p:txBody>
      </p:sp>
    </p:spTree>
    <p:extLst>
      <p:ext uri="{BB962C8B-B14F-4D97-AF65-F5344CB8AC3E}">
        <p14:creationId xmlns:p14="http://schemas.microsoft.com/office/powerpoint/2010/main" val="80251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A66C33-0FFF-E248-869F-D73778491C55}"/>
              </a:ext>
            </a:extLst>
          </p:cNvPr>
          <p:cNvPicPr>
            <a:picLocks noChangeAspect="1"/>
          </p:cNvPicPr>
          <p:nvPr/>
        </p:nvPicPr>
        <p:blipFill>
          <a:blip r:embed="rId2"/>
          <a:stretch>
            <a:fillRect/>
          </a:stretch>
        </p:blipFill>
        <p:spPr>
          <a:xfrm>
            <a:off x="906281" y="5007931"/>
            <a:ext cx="691671" cy="417181"/>
          </a:xfrm>
          <a:prstGeom prst="rect">
            <a:avLst/>
          </a:prstGeom>
        </p:spPr>
      </p:pic>
      <p:sp>
        <p:nvSpPr>
          <p:cNvPr id="2" name="Title 1">
            <a:extLst>
              <a:ext uri="{FF2B5EF4-FFF2-40B4-BE49-F238E27FC236}">
                <a16:creationId xmlns:a16="http://schemas.microsoft.com/office/drawing/2014/main" id="{B410C5E3-EA5E-0E48-8C57-23CC78B86CCB}"/>
              </a:ext>
            </a:extLst>
          </p:cNvPr>
          <p:cNvSpPr>
            <a:spLocks noGrp="1"/>
          </p:cNvSpPr>
          <p:nvPr>
            <p:ph type="title"/>
          </p:nvPr>
        </p:nvSpPr>
        <p:spPr/>
        <p:txBody>
          <a:bodyPr/>
          <a:lstStyle/>
          <a:p>
            <a:r>
              <a:rPr lang="en-US" dirty="0"/>
              <a:t>Thank you!</a:t>
            </a:r>
          </a:p>
        </p:txBody>
      </p:sp>
      <p:sp>
        <p:nvSpPr>
          <p:cNvPr id="3" name="Text Placeholder 2">
            <a:extLst>
              <a:ext uri="{FF2B5EF4-FFF2-40B4-BE49-F238E27FC236}">
                <a16:creationId xmlns:a16="http://schemas.microsoft.com/office/drawing/2014/main" id="{8C2C12E9-FFA4-F34E-84F6-B9C1935D7ABA}"/>
              </a:ext>
            </a:extLst>
          </p:cNvPr>
          <p:cNvSpPr>
            <a:spLocks noGrp="1"/>
          </p:cNvSpPr>
          <p:nvPr>
            <p:ph type="body" idx="1"/>
          </p:nvPr>
        </p:nvSpPr>
        <p:spPr/>
        <p:txBody>
          <a:bodyPr/>
          <a:lstStyle/>
          <a:p>
            <a:r>
              <a:rPr lang="en-US" dirty="0" err="1">
                <a:hlinkClick r:id="rId3"/>
              </a:rPr>
              <a:t>www.foodsov.org</a:t>
            </a:r>
            <a:endParaRPr lang="en-US" dirty="0"/>
          </a:p>
          <a:p>
            <a:r>
              <a:rPr lang="en-US" dirty="0"/>
              <a:t>  </a:t>
            </a:r>
            <a:r>
              <a:rPr lang="en-US" dirty="0">
                <a:hlinkClick r:id="rId4"/>
              </a:rPr>
              <a:t>     </a:t>
            </a:r>
            <a:r>
              <a:rPr lang="en-US" dirty="0"/>
              <a:t>@</a:t>
            </a:r>
            <a:r>
              <a:rPr lang="en-US" dirty="0" err="1"/>
              <a:t>PCFSGlobal</a:t>
            </a:r>
            <a:endParaRPr lang="en-US" dirty="0"/>
          </a:p>
          <a:p>
            <a:r>
              <a:rPr lang="en-US" dirty="0">
                <a:hlinkClick r:id="rId5"/>
              </a:rPr>
              <a:t>       </a:t>
            </a:r>
            <a:r>
              <a:rPr lang="en-US" dirty="0"/>
              <a:t> https://</a:t>
            </a:r>
            <a:r>
              <a:rPr lang="en-US" dirty="0" err="1"/>
              <a:t>www.facebook.com</a:t>
            </a:r>
            <a:r>
              <a:rPr lang="en-US" dirty="0"/>
              <a:t>/</a:t>
            </a:r>
            <a:r>
              <a:rPr lang="en-US" dirty="0" err="1"/>
              <a:t>PCFS.Global</a:t>
            </a:r>
            <a:r>
              <a:rPr lang="en-US" dirty="0"/>
              <a:t>/</a:t>
            </a:r>
          </a:p>
        </p:txBody>
      </p:sp>
      <p:pic>
        <p:nvPicPr>
          <p:cNvPr id="5" name="Picture 4">
            <a:extLst>
              <a:ext uri="{FF2B5EF4-FFF2-40B4-BE49-F238E27FC236}">
                <a16:creationId xmlns:a16="http://schemas.microsoft.com/office/drawing/2014/main" id="{947A7019-14A7-7249-BBB6-F0AE4B434C85}"/>
              </a:ext>
            </a:extLst>
          </p:cNvPr>
          <p:cNvPicPr>
            <a:picLocks noChangeAspect="1"/>
          </p:cNvPicPr>
          <p:nvPr/>
        </p:nvPicPr>
        <p:blipFill>
          <a:blip r:embed="rId6"/>
          <a:stretch>
            <a:fillRect/>
          </a:stretch>
        </p:blipFill>
        <p:spPr>
          <a:xfrm>
            <a:off x="1033872" y="5495220"/>
            <a:ext cx="348360" cy="348360"/>
          </a:xfrm>
          <a:prstGeom prst="rect">
            <a:avLst/>
          </a:prstGeom>
        </p:spPr>
      </p:pic>
    </p:spTree>
    <p:extLst>
      <p:ext uri="{BB962C8B-B14F-4D97-AF65-F5344CB8AC3E}">
        <p14:creationId xmlns:p14="http://schemas.microsoft.com/office/powerpoint/2010/main" val="330142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raphic on key comparisons related to inequality in the global economy, ">
            <a:extLst>
              <a:ext uri="{FF2B5EF4-FFF2-40B4-BE49-F238E27FC236}">
                <a16:creationId xmlns:a16="http://schemas.microsoft.com/office/drawing/2014/main" id="{06E8031A-881B-2C45-91FB-6CD37091EC51}"/>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2548074" y="0"/>
            <a:ext cx="712071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1227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i.redditmedia.com/nV1BBfRK-0FZ2MzP6-IXIjg7aDAS7xdpX6sxfE4v8lg.jpg?w=577&amp;s=6863e811a2b62618c065ad5d56494eb6">
            <a:extLst>
              <a:ext uri="{FF2B5EF4-FFF2-40B4-BE49-F238E27FC236}">
                <a16:creationId xmlns:a16="http://schemas.microsoft.com/office/drawing/2014/main" id="{6052EF1C-3623-A140-ACA8-3094E6ABCB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1819" b="28410"/>
          <a:stretch>
            <a:fillRect/>
          </a:stretch>
        </p:blipFill>
        <p:spPr bwMode="auto">
          <a:xfrm>
            <a:off x="2743773" y="1203181"/>
            <a:ext cx="6713538" cy="444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3474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B3AED-993F-1C4D-96B1-4ACF708B58F7}"/>
              </a:ext>
            </a:extLst>
          </p:cNvPr>
          <p:cNvSpPr>
            <a:spLocks noGrp="1"/>
          </p:cNvSpPr>
          <p:nvPr>
            <p:ph type="title"/>
          </p:nvPr>
        </p:nvSpPr>
        <p:spPr/>
        <p:txBody>
          <a:bodyPr/>
          <a:lstStyle/>
          <a:p>
            <a:r>
              <a:rPr lang="en-US" dirty="0"/>
              <a:t>What are human rights?</a:t>
            </a:r>
          </a:p>
        </p:txBody>
      </p:sp>
      <p:sp>
        <p:nvSpPr>
          <p:cNvPr id="3" name="Content Placeholder 2">
            <a:extLst>
              <a:ext uri="{FF2B5EF4-FFF2-40B4-BE49-F238E27FC236}">
                <a16:creationId xmlns:a16="http://schemas.microsoft.com/office/drawing/2014/main" id="{C3B46BF6-665B-A341-9993-351CCE00E2D1}"/>
              </a:ext>
            </a:extLst>
          </p:cNvPr>
          <p:cNvSpPr>
            <a:spLocks noGrp="1"/>
          </p:cNvSpPr>
          <p:nvPr>
            <p:ph sz="half" idx="1"/>
          </p:nvPr>
        </p:nvSpPr>
        <p:spPr/>
        <p:txBody>
          <a:bodyPr>
            <a:normAutofit lnSpcReduction="10000"/>
          </a:bodyPr>
          <a:lstStyle/>
          <a:p>
            <a:r>
              <a:rPr lang="en-US" dirty="0"/>
              <a:t>Human rights are inherent entitlements of every person as a consequence of being human</a:t>
            </a:r>
          </a:p>
          <a:p>
            <a:endParaRPr lang="en-US" dirty="0"/>
          </a:p>
          <a:p>
            <a:r>
              <a:rPr lang="en-US" dirty="0"/>
              <a:t>Core: Right to </a:t>
            </a:r>
            <a:r>
              <a:rPr lang="en-US" dirty="0">
                <a:solidFill>
                  <a:srgbClr val="FF0000"/>
                </a:solidFill>
              </a:rPr>
              <a:t>life with dignity</a:t>
            </a:r>
          </a:p>
          <a:p>
            <a:endParaRPr lang="en-US" dirty="0"/>
          </a:p>
          <a:p>
            <a:r>
              <a:rPr lang="en-US" dirty="0"/>
              <a:t>Comprehensive view  or substantive scope of human rights - Civil, political, economic, social, and cultural  rights</a:t>
            </a:r>
          </a:p>
        </p:txBody>
      </p:sp>
      <p:pic>
        <p:nvPicPr>
          <p:cNvPr id="5" name="Content Placeholder 4">
            <a:extLst>
              <a:ext uri="{FF2B5EF4-FFF2-40B4-BE49-F238E27FC236}">
                <a16:creationId xmlns:a16="http://schemas.microsoft.com/office/drawing/2014/main" id="{374FB706-7D40-DA42-9E4F-45B8482F072D}"/>
              </a:ext>
            </a:extLst>
          </p:cNvPr>
          <p:cNvPicPr>
            <a:picLocks noGrp="1" noChangeAspect="1"/>
          </p:cNvPicPr>
          <p:nvPr>
            <p:ph sz="half" idx="2"/>
          </p:nvPr>
        </p:nvPicPr>
        <p:blipFill>
          <a:blip r:embed="rId3"/>
          <a:stretch>
            <a:fillRect/>
          </a:stretch>
        </p:blipFill>
        <p:spPr>
          <a:xfrm>
            <a:off x="6172200" y="2163634"/>
            <a:ext cx="5181600" cy="3675320"/>
          </a:xfrm>
          <a:prstGeom prst="rect">
            <a:avLst/>
          </a:prstGeom>
        </p:spPr>
      </p:pic>
    </p:spTree>
    <p:extLst>
      <p:ext uri="{BB962C8B-B14F-4D97-AF65-F5344CB8AC3E}">
        <p14:creationId xmlns:p14="http://schemas.microsoft.com/office/powerpoint/2010/main" val="354063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E1CBF-2D83-8944-97C1-5CE7C50E6BA9}"/>
              </a:ext>
            </a:extLst>
          </p:cNvPr>
          <p:cNvSpPr>
            <a:spLocks noGrp="1"/>
          </p:cNvSpPr>
          <p:nvPr>
            <p:ph type="title"/>
          </p:nvPr>
        </p:nvSpPr>
        <p:spPr/>
        <p:txBody>
          <a:bodyPr/>
          <a:lstStyle/>
          <a:p>
            <a:r>
              <a:rPr lang="en-US" dirty="0"/>
              <a:t>Individual rights and collective rights</a:t>
            </a:r>
          </a:p>
        </p:txBody>
      </p:sp>
      <p:sp>
        <p:nvSpPr>
          <p:cNvPr id="5" name="Text Placeholder 4">
            <a:extLst>
              <a:ext uri="{FF2B5EF4-FFF2-40B4-BE49-F238E27FC236}">
                <a16:creationId xmlns:a16="http://schemas.microsoft.com/office/drawing/2014/main" id="{C64B8F65-4DC5-9449-8DF3-1C8FF6E63476}"/>
              </a:ext>
            </a:extLst>
          </p:cNvPr>
          <p:cNvSpPr>
            <a:spLocks noGrp="1"/>
          </p:cNvSpPr>
          <p:nvPr>
            <p:ph type="body" idx="1"/>
          </p:nvPr>
        </p:nvSpPr>
        <p:spPr/>
        <p:txBody>
          <a:bodyPr/>
          <a:lstStyle/>
          <a:p>
            <a:r>
              <a:rPr lang="en-US" dirty="0">
                <a:solidFill>
                  <a:srgbClr val="FF0000"/>
                </a:solidFill>
              </a:rPr>
              <a:t>Individual rights</a:t>
            </a:r>
          </a:p>
        </p:txBody>
      </p:sp>
      <p:sp>
        <p:nvSpPr>
          <p:cNvPr id="6" name="Content Placeholder 5">
            <a:extLst>
              <a:ext uri="{FF2B5EF4-FFF2-40B4-BE49-F238E27FC236}">
                <a16:creationId xmlns:a16="http://schemas.microsoft.com/office/drawing/2014/main" id="{91307915-D9DF-A348-8392-F01F9C83A0F2}"/>
              </a:ext>
            </a:extLst>
          </p:cNvPr>
          <p:cNvSpPr>
            <a:spLocks noGrp="1"/>
          </p:cNvSpPr>
          <p:nvPr>
            <p:ph sz="half" idx="2"/>
          </p:nvPr>
        </p:nvSpPr>
        <p:spPr/>
        <p:txBody>
          <a:bodyPr>
            <a:normAutofit lnSpcReduction="10000"/>
          </a:bodyPr>
          <a:lstStyle/>
          <a:p>
            <a:r>
              <a:rPr lang="en-US" dirty="0"/>
              <a:t>Basically civil and political rights</a:t>
            </a:r>
          </a:p>
          <a:p>
            <a:endParaRPr lang="en-US" dirty="0"/>
          </a:p>
          <a:p>
            <a:r>
              <a:rPr lang="en-US" dirty="0"/>
              <a:t>Civil rights limit state’s interference to individual rights and freedoms</a:t>
            </a:r>
          </a:p>
          <a:p>
            <a:endParaRPr lang="en-US" dirty="0"/>
          </a:p>
          <a:p>
            <a:r>
              <a:rPr lang="en-US" dirty="0"/>
              <a:t>Political rights outline individual rights in relation to government, laws and society</a:t>
            </a:r>
          </a:p>
        </p:txBody>
      </p:sp>
      <p:sp>
        <p:nvSpPr>
          <p:cNvPr id="7" name="Text Placeholder 6">
            <a:extLst>
              <a:ext uri="{FF2B5EF4-FFF2-40B4-BE49-F238E27FC236}">
                <a16:creationId xmlns:a16="http://schemas.microsoft.com/office/drawing/2014/main" id="{BD2959D1-F621-5645-9AA3-6760D2608AFC}"/>
              </a:ext>
            </a:extLst>
          </p:cNvPr>
          <p:cNvSpPr>
            <a:spLocks noGrp="1"/>
          </p:cNvSpPr>
          <p:nvPr>
            <p:ph type="body" sz="quarter" idx="3"/>
          </p:nvPr>
        </p:nvSpPr>
        <p:spPr/>
        <p:txBody>
          <a:bodyPr/>
          <a:lstStyle/>
          <a:p>
            <a:r>
              <a:rPr lang="en-US" dirty="0">
                <a:solidFill>
                  <a:srgbClr val="FF0000"/>
                </a:solidFill>
              </a:rPr>
              <a:t>Collective rights</a:t>
            </a:r>
          </a:p>
        </p:txBody>
      </p:sp>
      <p:sp>
        <p:nvSpPr>
          <p:cNvPr id="8" name="Content Placeholder 7">
            <a:extLst>
              <a:ext uri="{FF2B5EF4-FFF2-40B4-BE49-F238E27FC236}">
                <a16:creationId xmlns:a16="http://schemas.microsoft.com/office/drawing/2014/main" id="{04212319-AF52-4D4B-BFF3-2E7FD1B7208A}"/>
              </a:ext>
            </a:extLst>
          </p:cNvPr>
          <p:cNvSpPr>
            <a:spLocks noGrp="1"/>
          </p:cNvSpPr>
          <p:nvPr>
            <p:ph sz="quarter" idx="4"/>
          </p:nvPr>
        </p:nvSpPr>
        <p:spPr/>
        <p:txBody>
          <a:bodyPr>
            <a:normAutofit lnSpcReduction="10000"/>
          </a:bodyPr>
          <a:lstStyle/>
          <a:p>
            <a:r>
              <a:rPr lang="en-US" dirty="0"/>
              <a:t>Collective rights are those that people hold in common</a:t>
            </a:r>
          </a:p>
          <a:p>
            <a:endParaRPr lang="en-US" dirty="0"/>
          </a:p>
          <a:p>
            <a:r>
              <a:rPr lang="en-US" dirty="0"/>
              <a:t>Collective rights are largely dependent on collective interests rather than the mere summation of the members’ individual rights</a:t>
            </a:r>
          </a:p>
        </p:txBody>
      </p:sp>
    </p:spTree>
    <p:extLst>
      <p:ext uri="{BB962C8B-B14F-4D97-AF65-F5344CB8AC3E}">
        <p14:creationId xmlns:p14="http://schemas.microsoft.com/office/powerpoint/2010/main" val="2197292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 calcmode="lin" valueType="num">
                                      <p:cBhvr additive="base">
                                        <p:cTn id="25"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anim calcmode="lin" valueType="num">
                                      <p:cBhvr additive="base">
                                        <p:cTn id="31"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F85E0C8-F14B-3045-9DCB-060A3CACF3A2}"/>
              </a:ext>
            </a:extLst>
          </p:cNvPr>
          <p:cNvGrpSpPr/>
          <p:nvPr/>
        </p:nvGrpSpPr>
        <p:grpSpPr>
          <a:xfrm>
            <a:off x="3806014" y="1532135"/>
            <a:ext cx="1272214" cy="1272214"/>
            <a:chOff x="760945" y="1997"/>
            <a:chExt cx="1272214" cy="1272214"/>
          </a:xfrm>
        </p:grpSpPr>
        <p:sp>
          <p:nvSpPr>
            <p:cNvPr id="15" name="Oval 14">
              <a:extLst>
                <a:ext uri="{FF2B5EF4-FFF2-40B4-BE49-F238E27FC236}">
                  <a16:creationId xmlns:a16="http://schemas.microsoft.com/office/drawing/2014/main" id="{878BD10D-3A5B-AE44-B08F-DA61B5F58E17}"/>
                </a:ext>
              </a:extLst>
            </p:cNvPr>
            <p:cNvSpPr/>
            <p:nvPr/>
          </p:nvSpPr>
          <p:spPr>
            <a:xfrm>
              <a:off x="760945" y="1997"/>
              <a:ext cx="1272214" cy="1272214"/>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Oval 4">
              <a:extLst>
                <a:ext uri="{FF2B5EF4-FFF2-40B4-BE49-F238E27FC236}">
                  <a16:creationId xmlns:a16="http://schemas.microsoft.com/office/drawing/2014/main" id="{3F75EB49-E254-1E46-B9A7-8F124E88F286}"/>
                </a:ext>
              </a:extLst>
            </p:cNvPr>
            <p:cNvSpPr txBox="1"/>
            <p:nvPr/>
          </p:nvSpPr>
          <p:spPr>
            <a:xfrm>
              <a:off x="947256" y="188308"/>
              <a:ext cx="899592" cy="8995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Individual Rights</a:t>
              </a:r>
            </a:p>
          </p:txBody>
        </p:sp>
      </p:grpSp>
      <p:grpSp>
        <p:nvGrpSpPr>
          <p:cNvPr id="3" name="Group 2">
            <a:extLst>
              <a:ext uri="{FF2B5EF4-FFF2-40B4-BE49-F238E27FC236}">
                <a16:creationId xmlns:a16="http://schemas.microsoft.com/office/drawing/2014/main" id="{36E36B7C-BED7-4447-A0A7-D3121A714900}"/>
              </a:ext>
            </a:extLst>
          </p:cNvPr>
          <p:cNvGrpSpPr/>
          <p:nvPr/>
        </p:nvGrpSpPr>
        <p:grpSpPr>
          <a:xfrm>
            <a:off x="4073179" y="2907653"/>
            <a:ext cx="737884" cy="737884"/>
            <a:chOff x="1028110" y="1377515"/>
            <a:chExt cx="737884" cy="737884"/>
          </a:xfrm>
        </p:grpSpPr>
        <p:sp>
          <p:nvSpPr>
            <p:cNvPr id="13" name="Plus 12">
              <a:extLst>
                <a:ext uri="{FF2B5EF4-FFF2-40B4-BE49-F238E27FC236}">
                  <a16:creationId xmlns:a16="http://schemas.microsoft.com/office/drawing/2014/main" id="{2BBB1035-4E1D-CA4D-BF75-7BF75AE30028}"/>
                </a:ext>
              </a:extLst>
            </p:cNvPr>
            <p:cNvSpPr/>
            <p:nvPr/>
          </p:nvSpPr>
          <p:spPr>
            <a:xfrm>
              <a:off x="1028110" y="1377515"/>
              <a:ext cx="737884" cy="737884"/>
            </a:xfrm>
            <a:prstGeom prst="mathPlus">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4" name="Plus 6">
              <a:extLst>
                <a:ext uri="{FF2B5EF4-FFF2-40B4-BE49-F238E27FC236}">
                  <a16:creationId xmlns:a16="http://schemas.microsoft.com/office/drawing/2014/main" id="{296D67D7-568A-0842-8C68-597CA3CC681A}"/>
                </a:ext>
              </a:extLst>
            </p:cNvPr>
            <p:cNvSpPr txBox="1"/>
            <p:nvPr/>
          </p:nvSpPr>
          <p:spPr>
            <a:xfrm>
              <a:off x="1125917" y="1659682"/>
              <a:ext cx="542270" cy="1735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p:txBody>
        </p:sp>
      </p:grpSp>
      <p:grpSp>
        <p:nvGrpSpPr>
          <p:cNvPr id="4" name="Group 3">
            <a:extLst>
              <a:ext uri="{FF2B5EF4-FFF2-40B4-BE49-F238E27FC236}">
                <a16:creationId xmlns:a16="http://schemas.microsoft.com/office/drawing/2014/main" id="{249CBA61-9803-F04A-9F4C-C6FF87BC5D65}"/>
              </a:ext>
            </a:extLst>
          </p:cNvPr>
          <p:cNvGrpSpPr/>
          <p:nvPr/>
        </p:nvGrpSpPr>
        <p:grpSpPr>
          <a:xfrm>
            <a:off x="3806014" y="3748841"/>
            <a:ext cx="1272214" cy="1272214"/>
            <a:chOff x="760945" y="2218703"/>
            <a:chExt cx="1272214" cy="1272214"/>
          </a:xfrm>
        </p:grpSpPr>
        <p:sp>
          <p:nvSpPr>
            <p:cNvPr id="11" name="Oval 10">
              <a:extLst>
                <a:ext uri="{FF2B5EF4-FFF2-40B4-BE49-F238E27FC236}">
                  <a16:creationId xmlns:a16="http://schemas.microsoft.com/office/drawing/2014/main" id="{00F409DF-D84C-5248-BFBF-8A5BA8738B7E}"/>
                </a:ext>
              </a:extLst>
            </p:cNvPr>
            <p:cNvSpPr/>
            <p:nvPr/>
          </p:nvSpPr>
          <p:spPr>
            <a:xfrm>
              <a:off x="760945" y="2218703"/>
              <a:ext cx="1272214" cy="1272214"/>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Oval 8">
              <a:extLst>
                <a:ext uri="{FF2B5EF4-FFF2-40B4-BE49-F238E27FC236}">
                  <a16:creationId xmlns:a16="http://schemas.microsoft.com/office/drawing/2014/main" id="{AC3C7156-F141-3248-84EF-F791C6DA994F}"/>
                </a:ext>
              </a:extLst>
            </p:cNvPr>
            <p:cNvSpPr txBox="1"/>
            <p:nvPr/>
          </p:nvSpPr>
          <p:spPr>
            <a:xfrm>
              <a:off x="947256" y="2405014"/>
              <a:ext cx="899592" cy="8995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Collective Rights</a:t>
              </a:r>
            </a:p>
          </p:txBody>
        </p:sp>
      </p:grpSp>
      <p:grpSp>
        <p:nvGrpSpPr>
          <p:cNvPr id="5" name="Group 4">
            <a:extLst>
              <a:ext uri="{FF2B5EF4-FFF2-40B4-BE49-F238E27FC236}">
                <a16:creationId xmlns:a16="http://schemas.microsoft.com/office/drawing/2014/main" id="{84E916F0-91FB-4E4E-A455-420C666DB980}"/>
              </a:ext>
            </a:extLst>
          </p:cNvPr>
          <p:cNvGrpSpPr/>
          <p:nvPr/>
        </p:nvGrpSpPr>
        <p:grpSpPr>
          <a:xfrm>
            <a:off x="5269060" y="3039964"/>
            <a:ext cx="404564" cy="473263"/>
            <a:chOff x="2223991" y="1509826"/>
            <a:chExt cx="404564" cy="473263"/>
          </a:xfrm>
        </p:grpSpPr>
        <p:sp>
          <p:nvSpPr>
            <p:cNvPr id="9" name="Right Arrow 8">
              <a:extLst>
                <a:ext uri="{FF2B5EF4-FFF2-40B4-BE49-F238E27FC236}">
                  <a16:creationId xmlns:a16="http://schemas.microsoft.com/office/drawing/2014/main" id="{7D05C3DC-9B7F-0749-85B7-FE50EC829FBF}"/>
                </a:ext>
              </a:extLst>
            </p:cNvPr>
            <p:cNvSpPr/>
            <p:nvPr/>
          </p:nvSpPr>
          <p:spPr>
            <a:xfrm>
              <a:off x="2223991" y="1509826"/>
              <a:ext cx="404564" cy="473263"/>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0" name="Right Arrow 10">
              <a:extLst>
                <a:ext uri="{FF2B5EF4-FFF2-40B4-BE49-F238E27FC236}">
                  <a16:creationId xmlns:a16="http://schemas.microsoft.com/office/drawing/2014/main" id="{F48F7E5C-CD99-4F42-B8E1-F2DD110A7582}"/>
                </a:ext>
              </a:extLst>
            </p:cNvPr>
            <p:cNvSpPr txBox="1"/>
            <p:nvPr/>
          </p:nvSpPr>
          <p:spPr>
            <a:xfrm>
              <a:off x="2223991" y="1604479"/>
              <a:ext cx="283195" cy="2839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p:txBody>
        </p:sp>
      </p:grpSp>
      <p:grpSp>
        <p:nvGrpSpPr>
          <p:cNvPr id="6" name="Group 5">
            <a:extLst>
              <a:ext uri="{FF2B5EF4-FFF2-40B4-BE49-F238E27FC236}">
                <a16:creationId xmlns:a16="http://schemas.microsoft.com/office/drawing/2014/main" id="{01C4E172-2241-494B-B74D-DFA08FFAF833}"/>
              </a:ext>
            </a:extLst>
          </p:cNvPr>
          <p:cNvGrpSpPr/>
          <p:nvPr/>
        </p:nvGrpSpPr>
        <p:grpSpPr>
          <a:xfrm>
            <a:off x="5841557" y="2004381"/>
            <a:ext cx="2544428" cy="2544428"/>
            <a:chOff x="2796488" y="474243"/>
            <a:chExt cx="2544428" cy="2544428"/>
          </a:xfrm>
        </p:grpSpPr>
        <p:sp>
          <p:nvSpPr>
            <p:cNvPr id="7" name="Oval 6">
              <a:extLst>
                <a:ext uri="{FF2B5EF4-FFF2-40B4-BE49-F238E27FC236}">
                  <a16:creationId xmlns:a16="http://schemas.microsoft.com/office/drawing/2014/main" id="{23D4018B-8FDD-7446-B68C-25723E725C75}"/>
                </a:ext>
              </a:extLst>
            </p:cNvPr>
            <p:cNvSpPr/>
            <p:nvPr/>
          </p:nvSpPr>
          <p:spPr>
            <a:xfrm>
              <a:off x="2796488" y="474243"/>
              <a:ext cx="2544428" cy="254442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Oval 12">
              <a:extLst>
                <a:ext uri="{FF2B5EF4-FFF2-40B4-BE49-F238E27FC236}">
                  <a16:creationId xmlns:a16="http://schemas.microsoft.com/office/drawing/2014/main" id="{B995DCB3-8235-274B-9CF8-B898CEC02874}"/>
                </a:ext>
              </a:extLst>
            </p:cNvPr>
            <p:cNvSpPr txBox="1"/>
            <p:nvPr/>
          </p:nvSpPr>
          <p:spPr>
            <a:xfrm>
              <a:off x="3169111" y="846866"/>
              <a:ext cx="1831862" cy="17991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r>
                <a:rPr lang="en-US" sz="3600" kern="1200" dirty="0"/>
                <a:t>PEOPLE’S RIGHTS</a:t>
              </a:r>
            </a:p>
          </p:txBody>
        </p:sp>
      </p:grpSp>
      <p:sp>
        <p:nvSpPr>
          <p:cNvPr id="17" name="Title 16">
            <a:extLst>
              <a:ext uri="{FF2B5EF4-FFF2-40B4-BE49-F238E27FC236}">
                <a16:creationId xmlns:a16="http://schemas.microsoft.com/office/drawing/2014/main" id="{06ED7D83-00FC-464D-9D2F-0F9711131EA3}"/>
              </a:ext>
            </a:extLst>
          </p:cNvPr>
          <p:cNvSpPr>
            <a:spLocks noGrp="1"/>
          </p:cNvSpPr>
          <p:nvPr>
            <p:ph type="title"/>
          </p:nvPr>
        </p:nvSpPr>
        <p:spPr/>
        <p:txBody>
          <a:bodyPr/>
          <a:lstStyle/>
          <a:p>
            <a:r>
              <a:rPr lang="en-US" dirty="0"/>
              <a:t>People’s rights</a:t>
            </a:r>
          </a:p>
        </p:txBody>
      </p:sp>
      <p:sp>
        <p:nvSpPr>
          <p:cNvPr id="18" name="TextBox 17">
            <a:extLst>
              <a:ext uri="{FF2B5EF4-FFF2-40B4-BE49-F238E27FC236}">
                <a16:creationId xmlns:a16="http://schemas.microsoft.com/office/drawing/2014/main" id="{B7DB970D-BF92-8941-A242-E13D6EB035B1}"/>
              </a:ext>
            </a:extLst>
          </p:cNvPr>
          <p:cNvSpPr txBox="1"/>
          <p:nvPr/>
        </p:nvSpPr>
        <p:spPr>
          <a:xfrm>
            <a:off x="1052945" y="5209306"/>
            <a:ext cx="10183091"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t>People’s rights are the synthesis of individual and collective rights of the people</a:t>
            </a:r>
          </a:p>
          <a:p>
            <a:pPr marL="342900" indent="-342900">
              <a:buFont typeface="Arial" panose="020B0604020202020204" pitchFamily="34" charset="0"/>
              <a:buChar char="•"/>
            </a:pPr>
            <a:r>
              <a:rPr lang="en-US" sz="2400" dirty="0"/>
              <a:t>People’s rights mean the comprehensive or substantive scope of rights in the civil, political, economic, social and cultural spheres</a:t>
            </a:r>
          </a:p>
        </p:txBody>
      </p:sp>
    </p:spTree>
    <p:extLst>
      <p:ext uri="{BB962C8B-B14F-4D97-AF65-F5344CB8AC3E}">
        <p14:creationId xmlns:p14="http://schemas.microsoft.com/office/powerpoint/2010/main" val="301912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heckerboard(across)">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heckerboard(across)">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 calcmode="lin" valueType="num">
                                      <p:cBhvr additive="base">
                                        <p:cTn id="32"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8">
                                            <p:txEl>
                                              <p:pRg st="1" end="1"/>
                                            </p:txEl>
                                          </p:spTgt>
                                        </p:tgtEl>
                                        <p:attrNameLst>
                                          <p:attrName>style.visibility</p:attrName>
                                        </p:attrNameLst>
                                      </p:cBhvr>
                                      <p:to>
                                        <p:strVal val="visible"/>
                                      </p:to>
                                    </p:set>
                                    <p:anim calcmode="lin" valueType="num">
                                      <p:cBhvr additive="base">
                                        <p:cTn id="38"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7577D-1ABB-3E43-BA99-5F7ABFC9D303}"/>
              </a:ext>
            </a:extLst>
          </p:cNvPr>
          <p:cNvSpPr>
            <a:spLocks noGrp="1"/>
          </p:cNvSpPr>
          <p:nvPr>
            <p:ph type="title"/>
          </p:nvPr>
        </p:nvSpPr>
        <p:spPr/>
        <p:txBody>
          <a:bodyPr/>
          <a:lstStyle/>
          <a:p>
            <a:r>
              <a:rPr lang="en-US" dirty="0"/>
              <a:t>Evolution of rights</a:t>
            </a:r>
          </a:p>
        </p:txBody>
      </p:sp>
      <p:graphicFrame>
        <p:nvGraphicFramePr>
          <p:cNvPr id="3" name="Content Placeholder 4">
            <a:extLst>
              <a:ext uri="{FF2B5EF4-FFF2-40B4-BE49-F238E27FC236}">
                <a16:creationId xmlns:a16="http://schemas.microsoft.com/office/drawing/2014/main" id="{B271C81A-078D-7940-80B4-58A8C9318B8E}"/>
              </a:ext>
            </a:extLst>
          </p:cNvPr>
          <p:cNvGraphicFramePr>
            <a:graphicFrameLocks/>
          </p:cNvGraphicFramePr>
          <p:nvPr>
            <p:extLst>
              <p:ext uri="{D42A27DB-BD31-4B8C-83A1-F6EECF244321}">
                <p14:modId xmlns:p14="http://schemas.microsoft.com/office/powerpoint/2010/main" val="2374357575"/>
              </p:ext>
            </p:extLst>
          </p:nvPr>
        </p:nvGraphicFramePr>
        <p:xfrm>
          <a:off x="2507672" y="1180381"/>
          <a:ext cx="8229600" cy="48310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2" descr="Image result for french revolution painting">
            <a:extLst>
              <a:ext uri="{FF2B5EF4-FFF2-40B4-BE49-F238E27FC236}">
                <a16:creationId xmlns:a16="http://schemas.microsoft.com/office/drawing/2014/main" id="{48AB1291-09E4-E54C-B130-E84844C4FAF7}"/>
              </a:ext>
            </a:extLst>
          </p:cNvPr>
          <p:cNvPicPr>
            <a:picLocks noChangeAspect="1" noChangeArrowheads="1"/>
          </p:cNvPicPr>
          <p:nvPr/>
        </p:nvPicPr>
        <p:blipFill>
          <a:blip r:embed="rId8"/>
          <a:srcRect/>
          <a:stretch>
            <a:fillRect/>
          </a:stretch>
        </p:blipFill>
        <p:spPr bwMode="auto">
          <a:xfrm>
            <a:off x="2674333" y="3443563"/>
            <a:ext cx="1334593" cy="1228293"/>
          </a:xfrm>
          <a:prstGeom prst="flowChartOr">
            <a:avLst/>
          </a:prstGeom>
          <a:noFill/>
        </p:spPr>
      </p:pic>
      <p:pic>
        <p:nvPicPr>
          <p:cNvPr id="5" name="Picture 4" descr="Image result for national liberation movements">
            <a:extLst>
              <a:ext uri="{FF2B5EF4-FFF2-40B4-BE49-F238E27FC236}">
                <a16:creationId xmlns:a16="http://schemas.microsoft.com/office/drawing/2014/main" id="{FC688701-AE50-9E4B-8BA8-2D9BD67D4425}"/>
              </a:ext>
            </a:extLst>
          </p:cNvPr>
          <p:cNvPicPr>
            <a:picLocks noChangeAspect="1" noChangeArrowheads="1"/>
          </p:cNvPicPr>
          <p:nvPr/>
        </p:nvPicPr>
        <p:blipFill>
          <a:blip r:embed="rId9"/>
          <a:srcRect l="5712" t="6652" r="5477" b="13338"/>
          <a:stretch>
            <a:fillRect/>
          </a:stretch>
        </p:blipFill>
        <p:spPr bwMode="auto">
          <a:xfrm>
            <a:off x="3730590" y="2206745"/>
            <a:ext cx="1566607" cy="1528254"/>
          </a:xfrm>
          <a:prstGeom prst="ellipse">
            <a:avLst/>
          </a:prstGeom>
          <a:noFill/>
        </p:spPr>
      </p:pic>
      <p:pic>
        <p:nvPicPr>
          <p:cNvPr id="6" name="Picture 6" descr="Image result for UDHR">
            <a:extLst>
              <a:ext uri="{FF2B5EF4-FFF2-40B4-BE49-F238E27FC236}">
                <a16:creationId xmlns:a16="http://schemas.microsoft.com/office/drawing/2014/main" id="{320AB9CC-61D8-A943-9DA9-D89542FBA028}"/>
              </a:ext>
            </a:extLst>
          </p:cNvPr>
          <p:cNvPicPr>
            <a:picLocks noChangeAspect="1" noChangeArrowheads="1"/>
          </p:cNvPicPr>
          <p:nvPr/>
        </p:nvPicPr>
        <p:blipFill>
          <a:blip r:embed="rId10"/>
          <a:srcRect l="15510" r="15141"/>
          <a:stretch>
            <a:fillRect/>
          </a:stretch>
        </p:blipFill>
        <p:spPr bwMode="auto">
          <a:xfrm>
            <a:off x="5182635" y="1250960"/>
            <a:ext cx="1733266" cy="1665339"/>
          </a:xfrm>
          <a:prstGeom prst="ellipse">
            <a:avLst/>
          </a:prstGeom>
          <a:noFill/>
        </p:spPr>
      </p:pic>
      <p:pic>
        <p:nvPicPr>
          <p:cNvPr id="7" name="Picture 8" descr="https://www.un-ngls.org/images/article-images/arton3515.jpg">
            <a:extLst>
              <a:ext uri="{FF2B5EF4-FFF2-40B4-BE49-F238E27FC236}">
                <a16:creationId xmlns:a16="http://schemas.microsoft.com/office/drawing/2014/main" id="{A566909A-6D0A-BA4A-B50B-B35256BB3A9A}"/>
              </a:ext>
            </a:extLst>
          </p:cNvPr>
          <p:cNvPicPr>
            <a:picLocks noChangeAspect="1" noChangeArrowheads="1"/>
          </p:cNvPicPr>
          <p:nvPr/>
        </p:nvPicPr>
        <p:blipFill>
          <a:blip r:embed="rId11"/>
          <a:srcRect/>
          <a:stretch>
            <a:fillRect/>
          </a:stretch>
        </p:blipFill>
        <p:spPr bwMode="auto">
          <a:xfrm>
            <a:off x="7161561" y="610027"/>
            <a:ext cx="1754091" cy="1670564"/>
          </a:xfrm>
          <a:prstGeom prst="ellipse">
            <a:avLst/>
          </a:prstGeom>
          <a:noFill/>
        </p:spPr>
      </p:pic>
      <p:graphicFrame>
        <p:nvGraphicFramePr>
          <p:cNvPr id="8" name="Diagram 7">
            <a:extLst>
              <a:ext uri="{FF2B5EF4-FFF2-40B4-BE49-F238E27FC236}">
                <a16:creationId xmlns:a16="http://schemas.microsoft.com/office/drawing/2014/main" id="{45A87022-2967-0346-AD66-E3645BD7F708}"/>
              </a:ext>
            </a:extLst>
          </p:cNvPr>
          <p:cNvGraphicFramePr/>
          <p:nvPr>
            <p:extLst>
              <p:ext uri="{D42A27DB-BD31-4B8C-83A1-F6EECF244321}">
                <p14:modId xmlns:p14="http://schemas.microsoft.com/office/powerpoint/2010/main" val="3269105959"/>
              </p:ext>
            </p:extLst>
          </p:nvPr>
        </p:nvGraphicFramePr>
        <p:xfrm>
          <a:off x="2873455" y="5720598"/>
          <a:ext cx="6899212" cy="85301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2272151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1A6D5-EEFB-0545-A21C-9BC96BCEAAB9}"/>
              </a:ext>
            </a:extLst>
          </p:cNvPr>
          <p:cNvSpPr>
            <a:spLocks noGrp="1"/>
          </p:cNvSpPr>
          <p:nvPr>
            <p:ph type="title"/>
          </p:nvPr>
        </p:nvSpPr>
        <p:spPr/>
        <p:txBody>
          <a:bodyPr/>
          <a:lstStyle/>
          <a:p>
            <a:r>
              <a:rPr lang="en-US" dirty="0"/>
              <a:t>Evolution of rights</a:t>
            </a:r>
          </a:p>
        </p:txBody>
      </p:sp>
      <p:graphicFrame>
        <p:nvGraphicFramePr>
          <p:cNvPr id="3" name="Content Placeholder 4">
            <a:extLst>
              <a:ext uri="{FF2B5EF4-FFF2-40B4-BE49-F238E27FC236}">
                <a16:creationId xmlns:a16="http://schemas.microsoft.com/office/drawing/2014/main" id="{B4FDCDEB-56FB-C743-A046-FE8245ACF4D6}"/>
              </a:ext>
            </a:extLst>
          </p:cNvPr>
          <p:cNvGraphicFramePr>
            <a:graphicFrameLocks/>
          </p:cNvGraphicFramePr>
          <p:nvPr>
            <p:extLst>
              <p:ext uri="{D42A27DB-BD31-4B8C-83A1-F6EECF244321}">
                <p14:modId xmlns:p14="http://schemas.microsoft.com/office/powerpoint/2010/main" val="3688158452"/>
              </p:ext>
            </p:extLst>
          </p:nvPr>
        </p:nvGraphicFramePr>
        <p:xfrm>
          <a:off x="2576945" y="1291218"/>
          <a:ext cx="8229600" cy="48310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2" descr="Image result for french revolution painting">
            <a:extLst>
              <a:ext uri="{FF2B5EF4-FFF2-40B4-BE49-F238E27FC236}">
                <a16:creationId xmlns:a16="http://schemas.microsoft.com/office/drawing/2014/main" id="{21593829-2C76-6240-B103-1F9641922236}"/>
              </a:ext>
            </a:extLst>
          </p:cNvPr>
          <p:cNvPicPr>
            <a:picLocks noChangeAspect="1" noChangeArrowheads="1"/>
          </p:cNvPicPr>
          <p:nvPr/>
        </p:nvPicPr>
        <p:blipFill>
          <a:blip r:embed="rId8"/>
          <a:srcRect/>
          <a:stretch>
            <a:fillRect/>
          </a:stretch>
        </p:blipFill>
        <p:spPr bwMode="auto">
          <a:xfrm>
            <a:off x="2743606" y="2631330"/>
            <a:ext cx="2337549" cy="2151364"/>
          </a:xfrm>
          <a:prstGeom prst="flowChartOr">
            <a:avLst/>
          </a:prstGeom>
          <a:noFill/>
        </p:spPr>
      </p:pic>
      <p:graphicFrame>
        <p:nvGraphicFramePr>
          <p:cNvPr id="5" name="Diagram 4">
            <a:extLst>
              <a:ext uri="{FF2B5EF4-FFF2-40B4-BE49-F238E27FC236}">
                <a16:creationId xmlns:a16="http://schemas.microsoft.com/office/drawing/2014/main" id="{EC31BCCC-E8B7-384A-BBE0-57E9666B0852}"/>
              </a:ext>
            </a:extLst>
          </p:cNvPr>
          <p:cNvGraphicFramePr/>
          <p:nvPr>
            <p:extLst>
              <p:ext uri="{D42A27DB-BD31-4B8C-83A1-F6EECF244321}">
                <p14:modId xmlns:p14="http://schemas.microsoft.com/office/powerpoint/2010/main" val="1346421337"/>
              </p:ext>
            </p:extLst>
          </p:nvPr>
        </p:nvGraphicFramePr>
        <p:xfrm>
          <a:off x="2942728" y="5831435"/>
          <a:ext cx="6899212" cy="85301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7" name="Content Placeholder 2">
            <a:extLst>
              <a:ext uri="{FF2B5EF4-FFF2-40B4-BE49-F238E27FC236}">
                <a16:creationId xmlns:a16="http://schemas.microsoft.com/office/drawing/2014/main" id="{658283EE-5B25-ED49-948F-F750271299A0}"/>
              </a:ext>
            </a:extLst>
          </p:cNvPr>
          <p:cNvSpPr txBox="1">
            <a:spLocks/>
          </p:cNvSpPr>
          <p:nvPr/>
        </p:nvSpPr>
        <p:spPr>
          <a:xfrm>
            <a:off x="5247816" y="1291218"/>
            <a:ext cx="5121645" cy="3220888"/>
          </a:xfrm>
          <a:prstGeom prst="rect">
            <a:avLst/>
          </a:prstGeom>
        </p:spPr>
        <p:txBody>
          <a:bodyPr vert="horz" lIns="91440" tIns="45720" rIns="91440" bIns="45720" rtlCol="0">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a:t>Uprisings of serfs and feudal barons vs. feudal absolutism </a:t>
            </a:r>
            <a:r>
              <a:rPr lang="en-US" dirty="0">
                <a:sym typeface="Wingdings"/>
              </a:rPr>
              <a:t>  </a:t>
            </a:r>
            <a:r>
              <a:rPr lang="en-US" dirty="0"/>
              <a:t>Magna Carta of the Liberties in 1215 + Charter of the Forest in 1217</a:t>
            </a:r>
          </a:p>
          <a:p>
            <a:pPr marL="0" indent="0">
              <a:buFont typeface="Arial"/>
              <a:buNone/>
            </a:pPr>
            <a:r>
              <a:rPr lang="en-US" dirty="0"/>
              <a:t>English revolution (1642-1651) &amp; Glorious Revolution (1688–89) </a:t>
            </a:r>
            <a:r>
              <a:rPr lang="en-US" dirty="0">
                <a:sym typeface="Wingdings"/>
              </a:rPr>
              <a:t> Bill of Rights</a:t>
            </a:r>
            <a:endParaRPr lang="en-US" dirty="0"/>
          </a:p>
          <a:p>
            <a:pPr marL="0" indent="0">
              <a:buFont typeface="Arial"/>
              <a:buNone/>
            </a:pPr>
            <a:r>
              <a:rPr lang="en-US" dirty="0"/>
              <a:t>American Revolution (1775–83) </a:t>
            </a:r>
            <a:r>
              <a:rPr lang="en-US" dirty="0">
                <a:sym typeface="Wingdings"/>
              </a:rPr>
              <a:t> US Bill of Rights</a:t>
            </a:r>
            <a:endParaRPr lang="en-US" dirty="0"/>
          </a:p>
          <a:p>
            <a:pPr marL="0" indent="0">
              <a:buFont typeface="Arial"/>
              <a:buNone/>
            </a:pPr>
            <a:r>
              <a:rPr lang="en-US" dirty="0"/>
              <a:t>French Revolution (1789) </a:t>
            </a:r>
            <a:r>
              <a:rPr lang="en-US" dirty="0">
                <a:sym typeface="Wingdings"/>
              </a:rPr>
              <a:t> Declaration of the Rights of Man and of the Citizen</a:t>
            </a:r>
          </a:p>
        </p:txBody>
      </p:sp>
    </p:spTree>
    <p:extLst>
      <p:ext uri="{BB962C8B-B14F-4D97-AF65-F5344CB8AC3E}">
        <p14:creationId xmlns:p14="http://schemas.microsoft.com/office/powerpoint/2010/main" val="125895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834</TotalTime>
  <Words>3291</Words>
  <Application>Microsoft Office PowerPoint</Application>
  <PresentationFormat>Widescreen</PresentationFormat>
  <Paragraphs>209</Paragraphs>
  <Slides>25</Slides>
  <Notes>17</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Calibri Light</vt:lpstr>
      <vt:lpstr>Office Theme</vt:lpstr>
      <vt:lpstr>Advancing People’s Rights</vt:lpstr>
      <vt:lpstr>Context</vt:lpstr>
      <vt:lpstr>PowerPoint Presentation</vt:lpstr>
      <vt:lpstr>PowerPoint Presentation</vt:lpstr>
      <vt:lpstr>What are human rights?</vt:lpstr>
      <vt:lpstr>Individual rights and collective rights</vt:lpstr>
      <vt:lpstr>People’s rights</vt:lpstr>
      <vt:lpstr>Evolution of rights</vt:lpstr>
      <vt:lpstr>Evolution of rights</vt:lpstr>
      <vt:lpstr>Evolution of rights</vt:lpstr>
      <vt:lpstr>Evolution of rights</vt:lpstr>
      <vt:lpstr>Evolution of rights</vt:lpstr>
      <vt:lpstr>Evolution of rights</vt:lpstr>
      <vt:lpstr>Evolution of rights</vt:lpstr>
      <vt:lpstr>Examples of solidarity rights</vt:lpstr>
      <vt:lpstr>Examples of solidarity rights</vt:lpstr>
      <vt:lpstr>Evolution of rights (Conclusions)</vt:lpstr>
      <vt:lpstr>Critical view of rights</vt:lpstr>
      <vt:lpstr>Advancing people’s rights</vt:lpstr>
      <vt:lpstr>Notes on people’s sovereignty</vt:lpstr>
      <vt:lpstr>Continuing assertion of people’s rights</vt:lpstr>
      <vt:lpstr>“Sowing the seeds of land reform” (The Breakaway Media, 2018)</vt:lpstr>
      <vt:lpstr>“Turning around” </vt:lpstr>
      <vt:lpstr>Workshop guide 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Advancing People’s Rights &amp; People’s Sovereignty</dc:title>
  <dc:creator>AP</dc:creator>
  <cp:lastModifiedBy>Kariyawasam majuwana gamage Thilak</cp:lastModifiedBy>
  <cp:revision>85</cp:revision>
  <dcterms:created xsi:type="dcterms:W3CDTF">2018-09-22T02:30:37Z</dcterms:created>
  <dcterms:modified xsi:type="dcterms:W3CDTF">2021-01-31T05:15:30Z</dcterms:modified>
</cp:coreProperties>
</file>