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300" r:id="rId5"/>
    <p:sldId id="301" r:id="rId6"/>
    <p:sldId id="303" r:id="rId7"/>
    <p:sldId id="302" r:id="rId8"/>
    <p:sldId id="304" r:id="rId9"/>
    <p:sldId id="305" r:id="rId10"/>
    <p:sldId id="306" r:id="rId11"/>
    <p:sldId id="314" r:id="rId12"/>
    <p:sldId id="308" r:id="rId13"/>
    <p:sldId id="307" r:id="rId14"/>
    <p:sldId id="309" r:id="rId15"/>
    <p:sldId id="310" r:id="rId16"/>
    <p:sldId id="313" r:id="rId17"/>
    <p:sldId id="31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B63CC3-EA6D-4BD8-B586-966A2AADD7BB}" type="datetimeFigureOut">
              <a:rPr lang="en-US" smtClean="0"/>
              <a:pPr/>
              <a:t>8/31/2017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789EF7-49FC-4345-9907-2D0C6D0BA84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829380-AE4E-4652-808E-4A4CCFFED45F}" type="datetimeFigureOut">
              <a:rPr lang="en-US" smtClean="0"/>
              <a:pPr/>
              <a:t>8/31/2017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B76BC-2BF1-4375-A20E-E63C64EEFAE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829380-AE4E-4652-808E-4A4CCFFED45F}" type="datetimeFigureOut">
              <a:rPr lang="en-US" smtClean="0"/>
              <a:pPr/>
              <a:t>8/31/2017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B76BC-2BF1-4375-A20E-E63C64EEFA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829380-AE4E-4652-808E-4A4CCFFED45F}" type="datetimeFigureOut">
              <a:rPr lang="en-US" smtClean="0"/>
              <a:pPr/>
              <a:t>8/31/2017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B76BC-2BF1-4375-A20E-E63C64EEFA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829380-AE4E-4652-808E-4A4CCFFED45F}" type="datetimeFigureOut">
              <a:rPr lang="en-US" smtClean="0"/>
              <a:pPr/>
              <a:t>8/31/2017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B76BC-2BF1-4375-A20E-E63C64EEFA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829380-AE4E-4652-808E-4A4CCFFED45F}" type="datetimeFigureOut">
              <a:rPr lang="en-US" smtClean="0"/>
              <a:pPr/>
              <a:t>8/31/2017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B76BC-2BF1-4375-A20E-E63C64EEFAE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829380-AE4E-4652-808E-4A4CCFFED45F}" type="datetimeFigureOut">
              <a:rPr lang="en-US" smtClean="0"/>
              <a:pPr/>
              <a:t>8/31/2017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DB76BC-2BF1-4375-A20E-E63C64EEFA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829380-AE4E-4652-808E-4A4CCFFED45F}" type="datetimeFigureOut">
              <a:rPr lang="en-US" smtClean="0"/>
              <a:pPr/>
              <a:t>8/31/2017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DB76BC-2BF1-4375-A20E-E63C64EEFA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829380-AE4E-4652-808E-4A4CCFFED45F}" type="datetimeFigureOut">
              <a:rPr lang="en-US" smtClean="0"/>
              <a:pPr/>
              <a:t>8/31/2017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DB76BC-2BF1-4375-A20E-E63C64EEFA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829380-AE4E-4652-808E-4A4CCFFED45F}" type="datetimeFigureOut">
              <a:rPr lang="en-US" smtClean="0"/>
              <a:pPr/>
              <a:t>8/31/2017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DB76BC-2BF1-4375-A20E-E63C64EEFA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829380-AE4E-4652-808E-4A4CCFFED45F}" type="datetimeFigureOut">
              <a:rPr lang="en-US" smtClean="0"/>
              <a:pPr/>
              <a:t>8/31/2017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DB76BC-2BF1-4375-A20E-E63C64EEFA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829380-AE4E-4652-808E-4A4CCFFED45F}" type="datetimeFigureOut">
              <a:rPr lang="en-US" smtClean="0"/>
              <a:pPr/>
              <a:t>8/31/2017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DB76BC-2BF1-4375-A20E-E63C64EEFA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829380-AE4E-4652-808E-4A4CCFFED45F}" type="datetimeFigureOut">
              <a:rPr lang="en-US" smtClean="0"/>
              <a:pPr/>
              <a:t>8/31/2017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DB76BC-2BF1-4375-A20E-E63C64EEFAE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686800" cy="3733800"/>
          </a:xfrm>
        </p:spPr>
        <p:txBody>
          <a:bodyPr/>
          <a:lstStyle/>
          <a:p>
            <a:r>
              <a:rPr lang="en-US" sz="6000" b="1" dirty="0"/>
              <a:t>Sri Lankan Traditional Rice Varieties still </a:t>
            </a:r>
            <a:r>
              <a:rPr lang="en-US" sz="6000" b="1" dirty="0" smtClean="0"/>
              <a:t>valid…..</a:t>
            </a:r>
            <a:endParaRPr lang="en-US" sz="6000" dirty="0"/>
          </a:p>
        </p:txBody>
      </p:sp>
      <p:sp>
        <p:nvSpPr>
          <p:cNvPr id="3" name="Subtitle 2"/>
          <p:cNvSpPr>
            <a:spLocks noGrp="1"/>
          </p:cNvSpPr>
          <p:nvPr>
            <p:ph type="subTitle" idx="1"/>
          </p:nvPr>
        </p:nvSpPr>
        <p:spPr>
          <a:xfrm>
            <a:off x="1143000" y="4191000"/>
            <a:ext cx="7010400" cy="2362200"/>
          </a:xfrm>
        </p:spPr>
        <p:txBody>
          <a:bodyPr>
            <a:normAutofit/>
          </a:bodyPr>
          <a:lstStyle/>
          <a:p>
            <a:r>
              <a:rPr lang="en-US" sz="4000" dirty="0" err="1" smtClean="0"/>
              <a:t>Thilak</a:t>
            </a:r>
            <a:r>
              <a:rPr lang="en-US" sz="4000" dirty="0" smtClean="0"/>
              <a:t> </a:t>
            </a:r>
            <a:r>
              <a:rPr lang="en-US" sz="4000" dirty="0" err="1" smtClean="0"/>
              <a:t>Kariyawasam</a:t>
            </a:r>
            <a:endParaRPr lang="en-US" sz="4000" dirty="0" smtClean="0"/>
          </a:p>
          <a:p>
            <a:r>
              <a:rPr lang="en-US" sz="4000" dirty="0" smtClean="0"/>
              <a:t>Chairman</a:t>
            </a:r>
          </a:p>
          <a:p>
            <a:r>
              <a:rPr lang="en-US" sz="4000" dirty="0" smtClean="0"/>
              <a:t>SLNG / LOAM</a:t>
            </a:r>
            <a:endParaRPr lang="en-US"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r>
              <a:rPr lang="en-US" dirty="0" smtClean="0"/>
              <a:t>We are trying to do so in different ways………………..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64162"/>
          </a:xfrm>
        </p:spPr>
        <p:txBody>
          <a:bodyPr>
            <a:normAutofit fontScale="90000"/>
          </a:bodyPr>
          <a:lstStyle/>
          <a:p>
            <a:r>
              <a:rPr lang="en-US" dirty="0" smtClean="0"/>
              <a:t>Why ? </a:t>
            </a:r>
            <a:br>
              <a:rPr lang="en-US" dirty="0" smtClean="0"/>
            </a:br>
            <a:r>
              <a:rPr lang="en-US" dirty="0" smtClean="0"/>
              <a:t>Traditional rice….. with Low production………………….</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smtClean="0"/>
              <a:t>There are more reasons than that…..</a:t>
            </a:r>
            <a:br>
              <a:rPr lang="en-US" dirty="0" smtClean="0"/>
            </a:br>
            <a:endParaRPr lang="en-US" dirty="0"/>
          </a:p>
        </p:txBody>
      </p:sp>
      <p:sp>
        <p:nvSpPr>
          <p:cNvPr id="3" name="Content Placeholder 2"/>
          <p:cNvSpPr>
            <a:spLocks noGrp="1"/>
          </p:cNvSpPr>
          <p:nvPr>
            <p:ph idx="1"/>
          </p:nvPr>
        </p:nvSpPr>
        <p:spPr>
          <a:xfrm>
            <a:off x="457200" y="3581400"/>
            <a:ext cx="8229600" cy="2544763"/>
          </a:xfrm>
        </p:spPr>
        <p:txBody>
          <a:bodyPr/>
          <a:lstStyle/>
          <a:p>
            <a:pPr>
              <a:buNone/>
            </a:pPr>
            <a:endParaRPr lang="en-US" dirty="0" smtClean="0"/>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6"/>
          <p:cNvGraphicFramePr>
            <a:graphicFrameLocks noChangeAspect="1"/>
          </p:cNvGraphicFramePr>
          <p:nvPr/>
        </p:nvGraphicFramePr>
        <p:xfrm>
          <a:off x="0" y="0"/>
          <a:ext cx="9144000" cy="6858000"/>
        </p:xfrm>
        <a:graphic>
          <a:graphicData uri="http://schemas.openxmlformats.org/presentationml/2006/ole">
            <p:oleObj spid="_x0000_s1026" name="Acrobat Document" r:id="rId3" imgW="10060560" imgH="7774200" progId="AcroExch.Document.DC">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IMG_683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IMAGE0143.JPG"/>
          <p:cNvPicPr>
            <a:picLocks noChangeAspect="1"/>
          </p:cNvPicPr>
          <p:nvPr/>
        </p:nvPicPr>
        <p:blipFill>
          <a:blip r:embed="rId2"/>
          <a:srcRect/>
          <a:stretch>
            <a:fillRect/>
          </a:stretch>
        </p:blipFill>
        <p:spPr bwMode="auto">
          <a:xfrm>
            <a:off x="114300" y="0"/>
            <a:ext cx="4457700" cy="6858000"/>
          </a:xfrm>
          <a:prstGeom prst="rect">
            <a:avLst/>
          </a:prstGeom>
          <a:noFill/>
          <a:ln w="9525">
            <a:noFill/>
            <a:miter lim="800000"/>
            <a:headEnd/>
            <a:tailEnd/>
          </a:ln>
        </p:spPr>
      </p:pic>
      <p:pic>
        <p:nvPicPr>
          <p:cNvPr id="20483" name="Picture 3" descr="rice cultivation-green.jpg"/>
          <p:cNvPicPr>
            <a:picLocks noChangeAspect="1"/>
          </p:cNvPicPr>
          <p:nvPr/>
        </p:nvPicPr>
        <p:blipFill>
          <a:blip r:embed="rId3"/>
          <a:srcRect/>
          <a:stretch>
            <a:fillRect/>
          </a:stretch>
        </p:blipFill>
        <p:spPr bwMode="auto">
          <a:xfrm>
            <a:off x="4319588" y="0"/>
            <a:ext cx="4824412"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rilanka 2013.jpg"/>
          <p:cNvPicPr>
            <a:picLocks noChangeAspect="1"/>
          </p:cNvPicPr>
          <p:nvPr/>
        </p:nvPicPr>
        <p:blipFill>
          <a:blip r:embed="rId2" cstate="print"/>
          <a:stretch>
            <a:fillRect/>
          </a:stretch>
        </p:blipFill>
        <p:spPr>
          <a:xfrm>
            <a:off x="2286000" y="0"/>
            <a:ext cx="4572000" cy="68580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274638"/>
            <a:ext cx="8229600" cy="563562"/>
          </a:xfrm>
        </p:spPr>
        <p:txBody>
          <a:bodyPr>
            <a:normAutofit fontScale="90000"/>
          </a:bodyPr>
          <a:lstStyle/>
          <a:p>
            <a:pPr algn="l" eaLnBrk="1" hangingPunct="1"/>
            <a:r>
              <a:rPr lang="en-US" sz="3200" b="1" dirty="0" smtClean="0">
                <a:solidFill>
                  <a:srgbClr val="FF0000"/>
                </a:solidFill>
              </a:rPr>
              <a:t>Arsenic in Rice</a:t>
            </a:r>
          </a:p>
        </p:txBody>
      </p:sp>
      <p:sp>
        <p:nvSpPr>
          <p:cNvPr id="22531" name="Content Placeholder 2"/>
          <p:cNvSpPr>
            <a:spLocks noGrp="1"/>
          </p:cNvSpPr>
          <p:nvPr>
            <p:ph idx="1"/>
          </p:nvPr>
        </p:nvSpPr>
        <p:spPr>
          <a:xfrm>
            <a:off x="228600" y="838200"/>
            <a:ext cx="8763000" cy="5715000"/>
          </a:xfrm>
        </p:spPr>
        <p:txBody>
          <a:bodyPr/>
          <a:lstStyle/>
          <a:p>
            <a:pPr eaLnBrk="1" hangingPunct="1"/>
            <a:r>
              <a:rPr lang="en-US" sz="2800" smtClean="0"/>
              <a:t>Chandrajith et al 2010 identified csomparatively high amount of </a:t>
            </a:r>
            <a:r>
              <a:rPr lang="en-US" b="1" smtClean="0">
                <a:solidFill>
                  <a:srgbClr val="FF0000"/>
                </a:solidFill>
              </a:rPr>
              <a:t>As</a:t>
            </a:r>
            <a:r>
              <a:rPr lang="en-US" sz="2800" smtClean="0"/>
              <a:t> in rice collected from CKDu endemic regions (Giradurukotte and Nickawewa).</a:t>
            </a:r>
            <a:r>
              <a:rPr lang="en-US" sz="2800" smtClean="0">
                <a:solidFill>
                  <a:srgbClr val="0070C0"/>
                </a:solidFill>
              </a:rPr>
              <a:t>(100-260ug/kg) </a:t>
            </a:r>
            <a:r>
              <a:rPr lang="en-US" sz="2800" smtClean="0"/>
              <a:t>But didn’t correlate the findings with disease prevalence.</a:t>
            </a:r>
          </a:p>
          <a:p>
            <a:pPr eaLnBrk="1" hangingPunct="1"/>
            <a:r>
              <a:rPr lang="en-US" sz="2800" smtClean="0"/>
              <a:t>Our analyses also revealed high amounts of </a:t>
            </a:r>
            <a:r>
              <a:rPr lang="en-US" b="1" smtClean="0">
                <a:solidFill>
                  <a:srgbClr val="FF0000"/>
                </a:solidFill>
              </a:rPr>
              <a:t>As</a:t>
            </a:r>
            <a:r>
              <a:rPr lang="en-US" sz="2800" smtClean="0"/>
              <a:t> in rice which are compatible with that from West Bengal and Bangladesh  </a:t>
            </a:r>
            <a:r>
              <a:rPr lang="en-US" sz="2800" smtClean="0">
                <a:solidFill>
                  <a:srgbClr val="0070C0"/>
                </a:solidFill>
              </a:rPr>
              <a:t>(100-500 ug/kg)</a:t>
            </a:r>
          </a:p>
          <a:p>
            <a:pPr eaLnBrk="1" hangingPunct="1">
              <a:buFont typeface="Arial" pitchFamily="34" charset="0"/>
              <a:buNone/>
            </a:pPr>
            <a:r>
              <a:rPr lang="en-US" sz="2800" smtClean="0"/>
              <a:t>   </a:t>
            </a:r>
            <a:r>
              <a:rPr lang="en-US" sz="2800" b="1" smtClean="0">
                <a:solidFill>
                  <a:srgbClr val="FF0000"/>
                </a:solidFill>
              </a:rPr>
              <a:t>Arsenic in hair samples</a:t>
            </a:r>
          </a:p>
          <a:p>
            <a:pPr eaLnBrk="1" hangingPunct="1"/>
            <a:r>
              <a:rPr lang="en-US" sz="2800" smtClean="0"/>
              <a:t>Chronic </a:t>
            </a:r>
            <a:r>
              <a:rPr lang="en-US" b="1" smtClean="0">
                <a:solidFill>
                  <a:srgbClr val="FF0000"/>
                </a:solidFill>
              </a:rPr>
              <a:t>As</a:t>
            </a:r>
            <a:r>
              <a:rPr lang="en-US" sz="2800" smtClean="0"/>
              <a:t> poisoning was confirmed by high </a:t>
            </a:r>
            <a:r>
              <a:rPr lang="en-US" b="1" smtClean="0">
                <a:solidFill>
                  <a:srgbClr val="FF0000"/>
                </a:solidFill>
              </a:rPr>
              <a:t>As</a:t>
            </a:r>
            <a:r>
              <a:rPr lang="en-US" sz="2800" smtClean="0"/>
              <a:t> levels in hair samples of CKDu patients. </a:t>
            </a:r>
            <a:r>
              <a:rPr lang="en-US" sz="2800" smtClean="0">
                <a:solidFill>
                  <a:srgbClr val="0070C0"/>
                </a:solidFill>
              </a:rPr>
              <a:t>3-10 mg/kg </a:t>
            </a:r>
          </a:p>
          <a:p>
            <a:pPr eaLnBrk="1" hangingPunct="1"/>
            <a:r>
              <a:rPr lang="en-US" sz="2800" smtClean="0"/>
              <a:t>In our samples   </a:t>
            </a:r>
            <a:r>
              <a:rPr lang="en-US" sz="2800" smtClean="0">
                <a:solidFill>
                  <a:srgbClr val="0070C0"/>
                </a:solidFill>
              </a:rPr>
              <a:t>3.04-7.18 mg/kg </a:t>
            </a:r>
            <a:r>
              <a:rPr lang="en-US" sz="4000" b="1" smtClean="0">
                <a:solidFill>
                  <a:srgbClr val="0070C0"/>
                </a:solidFill>
              </a:rPr>
              <a:t> </a:t>
            </a:r>
            <a:r>
              <a:rPr lang="en-US" b="1" smtClean="0">
                <a:solidFill>
                  <a:srgbClr val="FF0000"/>
                </a:solidFill>
              </a:rPr>
              <a:t>As</a:t>
            </a:r>
            <a:r>
              <a:rPr lang="en-US" sz="4000" b="1" smtClean="0">
                <a:solidFill>
                  <a:srgbClr val="FF0000"/>
                </a:solidFill>
              </a:rPr>
              <a:t> </a:t>
            </a:r>
            <a:r>
              <a:rPr lang="en-US" sz="2800" smtClean="0"/>
              <a:t>observed.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6dd96c5c09d3bfb54ca0772edf58_grande.jpg"/>
          <p:cNvPicPr>
            <a:picLocks noChangeAspect="1"/>
          </p:cNvPicPr>
          <p:nvPr/>
        </p:nvPicPr>
        <p:blipFill>
          <a:blip r:embed="rId2"/>
          <a:srcRect/>
          <a:stretch>
            <a:fillRect/>
          </a:stretch>
        </p:blipFill>
        <p:spPr bwMode="auto">
          <a:xfrm>
            <a:off x="1828800" y="1895475"/>
            <a:ext cx="5329238" cy="3667125"/>
          </a:xfrm>
          <a:prstGeom prst="rect">
            <a:avLst/>
          </a:prstGeom>
          <a:noFill/>
          <a:ln w="9525">
            <a:noFill/>
            <a:miter lim="800000"/>
            <a:headEnd/>
            <a:tailEnd/>
          </a:ln>
        </p:spPr>
      </p:pic>
      <p:sp>
        <p:nvSpPr>
          <p:cNvPr id="23555" name="TextBox 3"/>
          <p:cNvSpPr txBox="1">
            <a:spLocks noChangeArrowheads="1"/>
          </p:cNvSpPr>
          <p:nvPr/>
        </p:nvSpPr>
        <p:spPr bwMode="auto">
          <a:xfrm>
            <a:off x="609600" y="381000"/>
            <a:ext cx="7391400" cy="1077913"/>
          </a:xfrm>
          <a:prstGeom prst="rect">
            <a:avLst/>
          </a:prstGeom>
          <a:noFill/>
          <a:ln w="9525">
            <a:noFill/>
            <a:miter lim="800000"/>
            <a:headEnd/>
            <a:tailEnd/>
          </a:ln>
        </p:spPr>
        <p:txBody>
          <a:bodyPr>
            <a:spAutoFit/>
          </a:bodyPr>
          <a:lstStyle/>
          <a:p>
            <a:r>
              <a:rPr lang="en-US" sz="3200">
                <a:solidFill>
                  <a:srgbClr val="FF0000"/>
                </a:solidFill>
                <a:latin typeface="Calibri" pitchFamily="34" charset="0"/>
              </a:rPr>
              <a:t>Objective II </a:t>
            </a:r>
            <a:r>
              <a:rPr lang="en-US" sz="3200" b="1">
                <a:solidFill>
                  <a:srgbClr val="FF0000"/>
                </a:solidFill>
                <a:latin typeface="Calibri" pitchFamily="34" charset="0"/>
              </a:rPr>
              <a:t>–Development of pesticide- free cultivation strategies for Sri Lanka</a:t>
            </a:r>
          </a:p>
        </p:txBody>
      </p:sp>
      <p:pic>
        <p:nvPicPr>
          <p:cNvPr id="23556" name="Picture 4" descr="arsenic-poisoning-nose-bleeds-200X200.jpg"/>
          <p:cNvPicPr>
            <a:picLocks noChangeAspect="1"/>
          </p:cNvPicPr>
          <p:nvPr/>
        </p:nvPicPr>
        <p:blipFill>
          <a:blip r:embed="rId3"/>
          <a:srcRect/>
          <a:stretch>
            <a:fillRect/>
          </a:stretch>
        </p:blipFill>
        <p:spPr bwMode="auto">
          <a:xfrm>
            <a:off x="3657600" y="4724400"/>
            <a:ext cx="19050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Sri Lanka…..</a:t>
            </a:r>
            <a:endParaRPr lang="en-US" dirty="0"/>
          </a:p>
        </p:txBody>
      </p:sp>
      <p:pic>
        <p:nvPicPr>
          <p:cNvPr id="4" name="Content Placeholder 3" descr="i76620344__szw565h2600_.jpg"/>
          <p:cNvPicPr>
            <a:picLocks noGrp="1" noChangeAspect="1"/>
          </p:cNvPicPr>
          <p:nvPr>
            <p:ph idx="1"/>
          </p:nvPr>
        </p:nvPicPr>
        <p:blipFill>
          <a:blip r:embed="rId2"/>
          <a:stretch>
            <a:fillRect/>
          </a:stretch>
        </p:blipFill>
        <p:spPr>
          <a:xfrm>
            <a:off x="0" y="1524000"/>
            <a:ext cx="4267200" cy="5334000"/>
          </a:xfrm>
        </p:spPr>
      </p:pic>
      <p:pic>
        <p:nvPicPr>
          <p:cNvPr id="6" name="Picture 3" descr="rice cultivation-green.jpg"/>
          <p:cNvPicPr>
            <a:picLocks noChangeAspect="1"/>
          </p:cNvPicPr>
          <p:nvPr/>
        </p:nvPicPr>
        <p:blipFill>
          <a:blip r:embed="rId3"/>
          <a:srcRect/>
          <a:stretch>
            <a:fillRect/>
          </a:stretch>
        </p:blipFill>
        <p:spPr bwMode="auto">
          <a:xfrm>
            <a:off x="4319588" y="1447800"/>
            <a:ext cx="4824412" cy="5410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5" name="Content Placeholder 4"/>
          <p:cNvSpPr>
            <a:spLocks noGrp="1"/>
          </p:cNvSpPr>
          <p:nvPr>
            <p:ph idx="1"/>
          </p:nvPr>
        </p:nvSpPr>
        <p:spPr/>
        <p:txBody>
          <a:bodyPr>
            <a:normAutofit fontScale="92500" lnSpcReduction="20000"/>
          </a:bodyPr>
          <a:lstStyle/>
          <a:p>
            <a:r>
              <a:rPr lang="en-US" dirty="0"/>
              <a:t>Rice is </a:t>
            </a:r>
            <a:r>
              <a:rPr lang="en-US" dirty="0" smtClean="0"/>
              <a:t>the </a:t>
            </a:r>
            <a:r>
              <a:rPr lang="en-US" dirty="0"/>
              <a:t>most important </a:t>
            </a:r>
            <a:r>
              <a:rPr lang="en-US" dirty="0" smtClean="0"/>
              <a:t>crop </a:t>
            </a:r>
            <a:r>
              <a:rPr lang="en-US" dirty="0"/>
              <a:t>34% (0.77 /million ha) of the total cultivated area in Sri Lanka. </a:t>
            </a:r>
            <a:endParaRPr lang="en-US" dirty="0" smtClean="0"/>
          </a:p>
          <a:p>
            <a:r>
              <a:rPr lang="en-US" dirty="0" smtClean="0"/>
              <a:t>On </a:t>
            </a:r>
            <a:r>
              <a:rPr lang="en-US" dirty="0"/>
              <a:t>average 560,000 ha are cultivated during two seasons, </a:t>
            </a:r>
            <a:r>
              <a:rPr lang="en-US" dirty="0" err="1"/>
              <a:t>maha</a:t>
            </a:r>
            <a:r>
              <a:rPr lang="en-US" dirty="0"/>
              <a:t> and 310,000 ha during </a:t>
            </a:r>
            <a:r>
              <a:rPr lang="en-US" dirty="0" err="1"/>
              <a:t>yala</a:t>
            </a:r>
            <a:r>
              <a:rPr lang="en-US" dirty="0"/>
              <a:t> seasons. </a:t>
            </a:r>
            <a:endParaRPr lang="en-US" dirty="0" smtClean="0"/>
          </a:p>
          <a:p>
            <a:r>
              <a:rPr lang="en-US" dirty="0" smtClean="0"/>
              <a:t>Approximately </a:t>
            </a:r>
            <a:r>
              <a:rPr lang="en-US" dirty="0"/>
              <a:t>1.8 million families are engaged in paddy cultivation island-wide. </a:t>
            </a:r>
            <a:endParaRPr lang="en-US" dirty="0" smtClean="0"/>
          </a:p>
          <a:p>
            <a:r>
              <a:rPr lang="en-US" dirty="0" smtClean="0"/>
              <a:t>Sri </a:t>
            </a:r>
            <a:r>
              <a:rPr lang="en-US" dirty="0"/>
              <a:t>Lanka currently produces 2.7 millions of rough rice annually and satisfies around 95 % of the domestic requirement.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production……</a:t>
            </a:r>
            <a:endParaRPr lang="en-US" dirty="0"/>
          </a:p>
        </p:txBody>
      </p:sp>
      <p:sp>
        <p:nvSpPr>
          <p:cNvPr id="3" name="Content Placeholder 2"/>
          <p:cNvSpPr>
            <a:spLocks noGrp="1"/>
          </p:cNvSpPr>
          <p:nvPr>
            <p:ph idx="1"/>
          </p:nvPr>
        </p:nvSpPr>
        <p:spPr/>
        <p:txBody>
          <a:bodyPr>
            <a:normAutofit lnSpcReduction="10000"/>
          </a:bodyPr>
          <a:lstStyle/>
          <a:p>
            <a:r>
              <a:rPr lang="en-US" dirty="0"/>
              <a:t>Traditional rice varieties have been conserved, developed and used by Sri Lankan farmers over a period of more than 3000 years</a:t>
            </a:r>
            <a:r>
              <a:rPr lang="en-US" dirty="0" smtClean="0"/>
              <a:t>.</a:t>
            </a:r>
          </a:p>
          <a:p>
            <a:r>
              <a:rPr lang="en-US" dirty="0"/>
              <a:t>The mere existence of more than 2400 varieties in the 1950s in Sri Lanka explains the agro-bio diversity values of traditional rice</a:t>
            </a:r>
            <a:r>
              <a:rPr lang="en-US" dirty="0" smtClean="0"/>
              <a:t>.</a:t>
            </a:r>
          </a:p>
          <a:p>
            <a:r>
              <a:rPr lang="en-US" dirty="0" smtClean="0"/>
              <a:t>Today 3</a:t>
            </a:r>
            <a:r>
              <a:rPr lang="en-US" dirty="0"/>
              <a:t>% traditional rice varieties been used by different farmer groups in different </a:t>
            </a:r>
            <a:r>
              <a:rPr lang="en-US" dirty="0" smtClean="0"/>
              <a:t>areas in the country.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specific nutritional/medicinal properties</a:t>
            </a:r>
          </a:p>
        </p:txBody>
      </p:sp>
      <p:sp>
        <p:nvSpPr>
          <p:cNvPr id="3" name="Content Placeholder 2"/>
          <p:cNvSpPr>
            <a:spLocks noGrp="1"/>
          </p:cNvSpPr>
          <p:nvPr>
            <p:ph idx="1"/>
          </p:nvPr>
        </p:nvSpPr>
        <p:spPr/>
        <p:txBody>
          <a:bodyPr>
            <a:normAutofit lnSpcReduction="10000"/>
          </a:bodyPr>
          <a:lstStyle/>
          <a:p>
            <a:r>
              <a:rPr lang="en-US" dirty="0" err="1"/>
              <a:t>heenati</a:t>
            </a:r>
            <a:r>
              <a:rPr lang="en-US" dirty="0"/>
              <a:t> rice was grown for lactating mothers</a:t>
            </a:r>
            <a:r>
              <a:rPr lang="en-US" dirty="0" smtClean="0"/>
              <a:t>.</a:t>
            </a:r>
          </a:p>
          <a:p>
            <a:r>
              <a:rPr lang="en-US" dirty="0" err="1"/>
              <a:t>Kanni</a:t>
            </a:r>
            <a:r>
              <a:rPr lang="en-US" dirty="0"/>
              <a:t> </a:t>
            </a:r>
            <a:r>
              <a:rPr lang="en-US" dirty="0" err="1"/>
              <a:t>murunga</a:t>
            </a:r>
            <a:r>
              <a:rPr lang="en-US" dirty="0"/>
              <a:t>, was grown for men going out to work in the </a:t>
            </a:r>
            <a:r>
              <a:rPr lang="en-US" dirty="0" smtClean="0"/>
              <a:t>fields.</a:t>
            </a:r>
            <a:r>
              <a:rPr lang="en-US" dirty="0"/>
              <a:t> it gave them energy as it contained a lot of carbohydrates. </a:t>
            </a:r>
            <a:endParaRPr lang="en-US" dirty="0" smtClean="0"/>
          </a:p>
          <a:p>
            <a:r>
              <a:rPr lang="en-US" dirty="0" err="1"/>
              <a:t>Suvandel</a:t>
            </a:r>
            <a:r>
              <a:rPr lang="en-US" dirty="0"/>
              <a:t> was cultivated for its extraordinary </a:t>
            </a:r>
            <a:r>
              <a:rPr lang="en-US" dirty="0" smtClean="0"/>
              <a:t>fragrance</a:t>
            </a:r>
          </a:p>
          <a:p>
            <a:r>
              <a:rPr lang="en-US" dirty="0"/>
              <a:t>Monks who did not eat after noon were given </a:t>
            </a:r>
            <a:r>
              <a:rPr lang="en-US" dirty="0" err="1"/>
              <a:t>mawee</a:t>
            </a:r>
            <a:r>
              <a:rPr lang="en-US" dirty="0"/>
              <a:t>, which possesses a high protein content</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Traditional varieties of Sri Lankan rice…</a:t>
            </a:r>
            <a:endParaRPr lang="en-US" dirty="0"/>
          </a:p>
        </p:txBody>
      </p:sp>
      <p:sp>
        <p:nvSpPr>
          <p:cNvPr id="3" name="Content Placeholder 2"/>
          <p:cNvSpPr>
            <a:spLocks noGrp="1"/>
          </p:cNvSpPr>
          <p:nvPr>
            <p:ph idx="1"/>
          </p:nvPr>
        </p:nvSpPr>
        <p:spPr/>
        <p:txBody>
          <a:bodyPr/>
          <a:lstStyle/>
          <a:p>
            <a:r>
              <a:rPr lang="en-US" dirty="0"/>
              <a:t>products to give a feeling of volume and thickness to the hair. It is also reported to have moisturizing and anti-ageing properties. Traditional varieties of Sri Lankan rice are known to contain higher amounts of </a:t>
            </a:r>
            <a:r>
              <a:rPr lang="en-US" dirty="0" err="1"/>
              <a:t>glutamic</a:t>
            </a:r>
            <a:r>
              <a:rPr lang="en-US" dirty="0"/>
              <a:t> acid, higher concentrations of vitamins and the coarse grains are also richer in fiber content. They are also said to have a high nutritive value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
            </a:r>
            <a:r>
              <a:rPr lang="en-US" dirty="0" smtClean="0"/>
              <a:t>ot only for their varying nutritional value</a:t>
            </a:r>
            <a:endParaRPr lang="en-US" dirty="0"/>
          </a:p>
        </p:txBody>
      </p:sp>
      <p:sp>
        <p:nvSpPr>
          <p:cNvPr id="3" name="Content Placeholder 2"/>
          <p:cNvSpPr>
            <a:spLocks noGrp="1"/>
          </p:cNvSpPr>
          <p:nvPr>
            <p:ph idx="1"/>
          </p:nvPr>
        </p:nvSpPr>
        <p:spPr/>
        <p:txBody>
          <a:bodyPr>
            <a:normAutofit fontScale="92500" lnSpcReduction="10000"/>
          </a:bodyPr>
          <a:lstStyle/>
          <a:p>
            <a:r>
              <a:rPr lang="en-US" dirty="0"/>
              <a:t>B</a:t>
            </a:r>
            <a:r>
              <a:rPr lang="en-US" dirty="0" smtClean="0"/>
              <a:t>ut </a:t>
            </a:r>
            <a:r>
              <a:rPr lang="en-US" dirty="0"/>
              <a:t>also according to their suitability to the different growing seasons, water variations, climatic variations, resistance to different types of pest. </a:t>
            </a:r>
          </a:p>
          <a:p>
            <a:r>
              <a:rPr lang="en-US" dirty="0"/>
              <a:t>In many cases this method of farming was far more efficient than contemporary methods, less irrigation was needed, the rice could be stored for longer and natural fertilizer coupled with carefully chosen strains of rice suited to particular climates ensured successful yields.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 last decade we can see….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a:t>
            </a:r>
            <a:r>
              <a:rPr lang="en-US" dirty="0"/>
              <a:t>tendency among some of farmer groups promoting different type of traditional rice varieties in the country and outside export as well. Government haven’t had supported for these activities. It was totally farmer led process with support of nongovernmental organizations.  Today there are different brand with traditional rice varieties in super market from farmer groups, farmers and private companies. Those are in the different prices, when you compare with normal price is traditional are 3 time high prices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With the goal of returning traditional rice farmers back to the </a:t>
            </a:r>
            <a:r>
              <a:rPr lang="en-US" dirty="0" smtClean="0"/>
              <a:t>fields…..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t>Existing un productive lands as traditional rice cultivation areas  </a:t>
            </a:r>
          </a:p>
          <a:p>
            <a:pPr lvl="0"/>
            <a:r>
              <a:rPr lang="en-US" dirty="0"/>
              <a:t>Donating seeds to farmers who will devote a certain proportion of their land to growing rice following traditional, organic methods; </a:t>
            </a:r>
          </a:p>
          <a:p>
            <a:pPr lvl="0"/>
            <a:r>
              <a:rPr lang="en-US" dirty="0"/>
              <a:t>Farmer led certification program for traditional rice varieties</a:t>
            </a:r>
          </a:p>
          <a:p>
            <a:pPr lvl="0"/>
            <a:r>
              <a:rPr lang="en-US" dirty="0"/>
              <a:t>Finding, up scaling and organizing national and international markets; </a:t>
            </a:r>
          </a:p>
          <a:p>
            <a:pPr lvl="0"/>
            <a:r>
              <a:rPr lang="en-US" dirty="0"/>
              <a:t>Making government structures to promote it and help schemes and subsidies</a:t>
            </a:r>
          </a:p>
          <a:p>
            <a:pPr>
              <a:buNone/>
            </a:pPr>
            <a:r>
              <a:rPr lang="en-US" dirty="0"/>
              <a:t>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652</Words>
  <Application>Microsoft Office PowerPoint</Application>
  <PresentationFormat>On-screen Show (4:3)</PresentationFormat>
  <Paragraphs>44</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Acrobat Document</vt:lpstr>
      <vt:lpstr>Sri Lankan Traditional Rice Varieties still valid…..</vt:lpstr>
      <vt:lpstr>Sri Lanka…..</vt:lpstr>
      <vt:lpstr>Background……………………..</vt:lpstr>
      <vt:lpstr>…. production……</vt:lpstr>
      <vt:lpstr>specific nutritional/medicinal properties</vt:lpstr>
      <vt:lpstr>Traditional varieties of Sri Lankan rice…</vt:lpstr>
      <vt:lpstr>Not only for their varying nutritional value</vt:lpstr>
      <vt:lpstr>With last decade we can see….</vt:lpstr>
      <vt:lpstr>With the goal of returning traditional rice farmers back to the fields…..</vt:lpstr>
      <vt:lpstr>Today……</vt:lpstr>
      <vt:lpstr>Why ?  Traditional rice….. with Low production………………….    There are more reasons than that….. </vt:lpstr>
      <vt:lpstr>Slide 12</vt:lpstr>
      <vt:lpstr>Slide 13</vt:lpstr>
      <vt:lpstr>Slide 14</vt:lpstr>
      <vt:lpstr>Slide 15</vt:lpstr>
      <vt:lpstr>Arsenic in Rice</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Sri Lankan Traditional Rice Varieties still valid…..</dc:title>
  <dc:creator>Thilak</dc:creator>
  <cp:lastModifiedBy>Thilak</cp:lastModifiedBy>
  <cp:revision>14</cp:revision>
  <dcterms:created xsi:type="dcterms:W3CDTF">2013-10-02T00:21:01Z</dcterms:created>
  <dcterms:modified xsi:type="dcterms:W3CDTF">2017-08-30T21:15:49Z</dcterms:modified>
</cp:coreProperties>
</file>